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2" r:id="rId2"/>
    <p:sldId id="263" r:id="rId3"/>
    <p:sldId id="264" r:id="rId4"/>
    <p:sldId id="265" r:id="rId5"/>
    <p:sldId id="266" r:id="rId6"/>
    <p:sldId id="267" r:id="rId7"/>
    <p:sldId id="258" r:id="rId8"/>
    <p:sldId id="257" r:id="rId9"/>
    <p:sldId id="259" r:id="rId10"/>
    <p:sldId id="270" r:id="rId11"/>
    <p:sldId id="260" r:id="rId12"/>
    <p:sldId id="261" r:id="rId13"/>
    <p:sldId id="268" r:id="rId14"/>
    <p:sldId id="274" r:id="rId15"/>
    <p:sldId id="271" r:id="rId16"/>
    <p:sldId id="275" r:id="rId17"/>
    <p:sldId id="276" r:id="rId18"/>
    <p:sldId id="277" r:id="rId19"/>
    <p:sldId id="278" r:id="rId20"/>
    <p:sldId id="279" r:id="rId21"/>
    <p:sldId id="307" r:id="rId22"/>
    <p:sldId id="280" r:id="rId23"/>
    <p:sldId id="281" r:id="rId24"/>
    <p:sldId id="282" r:id="rId25"/>
    <p:sldId id="283" r:id="rId26"/>
    <p:sldId id="284" r:id="rId27"/>
    <p:sldId id="285" r:id="rId28"/>
    <p:sldId id="286" r:id="rId29"/>
    <p:sldId id="287" r:id="rId30"/>
    <p:sldId id="289" r:id="rId31"/>
    <p:sldId id="290" r:id="rId32"/>
    <p:sldId id="292" r:id="rId33"/>
    <p:sldId id="293" r:id="rId34"/>
    <p:sldId id="294" r:id="rId35"/>
    <p:sldId id="295" r:id="rId36"/>
    <p:sldId id="297" r:id="rId37"/>
    <p:sldId id="298" r:id="rId38"/>
    <p:sldId id="299" r:id="rId39"/>
    <p:sldId id="308" r:id="rId40"/>
    <p:sldId id="300" r:id="rId41"/>
    <p:sldId id="301" r:id="rId42"/>
    <p:sldId id="302" r:id="rId43"/>
    <p:sldId id="303" r:id="rId44"/>
    <p:sldId id="304" r:id="rId45"/>
    <p:sldId id="309" r:id="rId46"/>
    <p:sldId id="305" r:id="rId47"/>
    <p:sldId id="269" r:id="rId48"/>
    <p:sldId id="306"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3" autoAdjust="0"/>
    <p:restoredTop sz="94660"/>
  </p:normalViewPr>
  <p:slideViewPr>
    <p:cSldViewPr snapToGrid="0">
      <p:cViewPr varScale="1">
        <p:scale>
          <a:sx n="73" d="100"/>
          <a:sy n="73" d="100"/>
        </p:scale>
        <p:origin x="59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0947CC1E-7EAB-41EE-861C-C61C09B4B92A}" type="datetimeFigureOut">
              <a:rPr lang="es-AR" smtClean="0"/>
              <a:t>2/10/2019</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941F93D-1CD6-4F4D-A7AF-1E10245AEE88}" type="slidenum">
              <a:rPr lang="es-AR" smtClean="0"/>
              <a:t>‹Nº›</a:t>
            </a:fld>
            <a:endParaRPr lang="es-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253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947CC1E-7EAB-41EE-861C-C61C09B4B92A}" type="datetimeFigureOut">
              <a:rPr lang="es-AR" smtClean="0"/>
              <a:t>2/10/2019</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941F93D-1CD6-4F4D-A7AF-1E10245AEE88}" type="slidenum">
              <a:rPr lang="es-AR" smtClean="0"/>
              <a:t>‹Nº›</a:t>
            </a:fld>
            <a:endParaRPr lang="es-AR"/>
          </a:p>
        </p:txBody>
      </p:sp>
    </p:spTree>
    <p:extLst>
      <p:ext uri="{BB962C8B-B14F-4D97-AF65-F5344CB8AC3E}">
        <p14:creationId xmlns:p14="http://schemas.microsoft.com/office/powerpoint/2010/main" val="141014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947CC1E-7EAB-41EE-861C-C61C09B4B92A}" type="datetimeFigureOut">
              <a:rPr lang="es-AR" smtClean="0"/>
              <a:t>2/10/2019</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941F93D-1CD6-4F4D-A7AF-1E10245AEE88}" type="slidenum">
              <a:rPr lang="es-AR" smtClean="0"/>
              <a:t>‹Nº›</a:t>
            </a:fld>
            <a:endParaRPr lang="es-AR"/>
          </a:p>
        </p:txBody>
      </p:sp>
    </p:spTree>
    <p:extLst>
      <p:ext uri="{BB962C8B-B14F-4D97-AF65-F5344CB8AC3E}">
        <p14:creationId xmlns:p14="http://schemas.microsoft.com/office/powerpoint/2010/main" val="3512962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947CC1E-7EAB-41EE-861C-C61C09B4B92A}" type="datetimeFigureOut">
              <a:rPr lang="es-AR" smtClean="0"/>
              <a:t>2/10/2019</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941F93D-1CD6-4F4D-A7AF-1E10245AEE88}" type="slidenum">
              <a:rPr lang="es-AR" smtClean="0"/>
              <a:t>‹Nº›</a:t>
            </a:fld>
            <a:endParaRPr lang="es-AR"/>
          </a:p>
        </p:txBody>
      </p:sp>
    </p:spTree>
    <p:extLst>
      <p:ext uri="{BB962C8B-B14F-4D97-AF65-F5344CB8AC3E}">
        <p14:creationId xmlns:p14="http://schemas.microsoft.com/office/powerpoint/2010/main" val="245027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0947CC1E-7EAB-41EE-861C-C61C09B4B92A}" type="datetimeFigureOut">
              <a:rPr lang="es-AR" smtClean="0"/>
              <a:t>2/10/2019</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941F93D-1CD6-4F4D-A7AF-1E10245AEE88}" type="slidenum">
              <a:rPr lang="es-AR" smtClean="0"/>
              <a:t>‹Nº›</a:t>
            </a:fld>
            <a:endParaRPr lang="es-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932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947CC1E-7EAB-41EE-861C-C61C09B4B92A}" type="datetimeFigureOut">
              <a:rPr lang="es-AR" smtClean="0"/>
              <a:t>2/10/2019</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F941F93D-1CD6-4F4D-A7AF-1E10245AEE88}" type="slidenum">
              <a:rPr lang="es-AR" smtClean="0"/>
              <a:t>‹Nº›</a:t>
            </a:fld>
            <a:endParaRPr lang="es-AR"/>
          </a:p>
        </p:txBody>
      </p:sp>
    </p:spTree>
    <p:extLst>
      <p:ext uri="{BB962C8B-B14F-4D97-AF65-F5344CB8AC3E}">
        <p14:creationId xmlns:p14="http://schemas.microsoft.com/office/powerpoint/2010/main" val="3467701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947CC1E-7EAB-41EE-861C-C61C09B4B92A}" type="datetimeFigureOut">
              <a:rPr lang="es-AR" smtClean="0"/>
              <a:t>2/10/2019</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F941F93D-1CD6-4F4D-A7AF-1E10245AEE88}" type="slidenum">
              <a:rPr lang="es-AR" smtClean="0"/>
              <a:t>‹Nº›</a:t>
            </a:fld>
            <a:endParaRPr lang="es-AR"/>
          </a:p>
        </p:txBody>
      </p:sp>
    </p:spTree>
    <p:extLst>
      <p:ext uri="{BB962C8B-B14F-4D97-AF65-F5344CB8AC3E}">
        <p14:creationId xmlns:p14="http://schemas.microsoft.com/office/powerpoint/2010/main" val="3222231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0947CC1E-7EAB-41EE-861C-C61C09B4B92A}" type="datetimeFigureOut">
              <a:rPr lang="es-AR" smtClean="0"/>
              <a:t>2/10/2019</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F941F93D-1CD6-4F4D-A7AF-1E10245AEE88}" type="slidenum">
              <a:rPr lang="es-AR" smtClean="0"/>
              <a:t>‹Nº›</a:t>
            </a:fld>
            <a:endParaRPr lang="es-AR"/>
          </a:p>
        </p:txBody>
      </p:sp>
    </p:spTree>
    <p:extLst>
      <p:ext uri="{BB962C8B-B14F-4D97-AF65-F5344CB8AC3E}">
        <p14:creationId xmlns:p14="http://schemas.microsoft.com/office/powerpoint/2010/main" val="1705994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947CC1E-7EAB-41EE-861C-C61C09B4B92A}" type="datetimeFigureOut">
              <a:rPr lang="es-AR" smtClean="0"/>
              <a:t>2/10/2019</a:t>
            </a:fld>
            <a:endParaRPr lang="es-A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AR"/>
          </a:p>
        </p:txBody>
      </p:sp>
      <p:sp>
        <p:nvSpPr>
          <p:cNvPr id="9" name="Slide Number Placeholder 8"/>
          <p:cNvSpPr>
            <a:spLocks noGrp="1"/>
          </p:cNvSpPr>
          <p:nvPr>
            <p:ph type="sldNum" sz="quarter" idx="12"/>
          </p:nvPr>
        </p:nvSpPr>
        <p:spPr/>
        <p:txBody>
          <a:bodyPr/>
          <a:lstStyle/>
          <a:p>
            <a:fld id="{F941F93D-1CD6-4F4D-A7AF-1E10245AEE88}" type="slidenum">
              <a:rPr lang="es-AR" smtClean="0"/>
              <a:t>‹Nº›</a:t>
            </a:fld>
            <a:endParaRPr lang="es-AR"/>
          </a:p>
        </p:txBody>
      </p:sp>
    </p:spTree>
    <p:extLst>
      <p:ext uri="{BB962C8B-B14F-4D97-AF65-F5344CB8AC3E}">
        <p14:creationId xmlns:p14="http://schemas.microsoft.com/office/powerpoint/2010/main" val="1470535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947CC1E-7EAB-41EE-861C-C61C09B4B92A}" type="datetimeFigureOut">
              <a:rPr lang="es-AR" smtClean="0"/>
              <a:t>2/10/2019</a:t>
            </a:fld>
            <a:endParaRPr lang="es-A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941F93D-1CD6-4F4D-A7AF-1E10245AEE88}" type="slidenum">
              <a:rPr lang="es-AR" smtClean="0"/>
              <a:t>‹Nº›</a:t>
            </a:fld>
            <a:endParaRPr lang="es-AR"/>
          </a:p>
        </p:txBody>
      </p:sp>
    </p:spTree>
    <p:extLst>
      <p:ext uri="{BB962C8B-B14F-4D97-AF65-F5344CB8AC3E}">
        <p14:creationId xmlns:p14="http://schemas.microsoft.com/office/powerpoint/2010/main" val="1532955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0947CC1E-7EAB-41EE-861C-C61C09B4B92A}" type="datetimeFigureOut">
              <a:rPr lang="es-AR" smtClean="0"/>
              <a:t>2/10/2019</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F941F93D-1CD6-4F4D-A7AF-1E10245AEE88}" type="slidenum">
              <a:rPr lang="es-AR" smtClean="0"/>
              <a:t>‹Nº›</a:t>
            </a:fld>
            <a:endParaRPr lang="es-AR"/>
          </a:p>
        </p:txBody>
      </p:sp>
    </p:spTree>
    <p:extLst>
      <p:ext uri="{BB962C8B-B14F-4D97-AF65-F5344CB8AC3E}">
        <p14:creationId xmlns:p14="http://schemas.microsoft.com/office/powerpoint/2010/main" val="356925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947CC1E-7EAB-41EE-861C-C61C09B4B92A}" type="datetimeFigureOut">
              <a:rPr lang="es-AR" smtClean="0"/>
              <a:t>2/10/2019</a:t>
            </a:fld>
            <a:endParaRPr lang="es-A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941F93D-1CD6-4F4D-A7AF-1E10245AEE88}" type="slidenum">
              <a:rPr lang="es-AR" smtClean="0"/>
              <a:t>‹Nº›</a:t>
            </a:fld>
            <a:endParaRPr lang="es-A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288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hyperlink" Target="http://revistes.ub.edu/index.php/filmhistoria/article/view/12366/15134"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idx="4294967295"/>
          </p:nvPr>
        </p:nvSpPr>
        <p:spPr>
          <a:xfrm>
            <a:off x="1632857" y="375514"/>
            <a:ext cx="10058400" cy="1698625"/>
          </a:xfrm>
        </p:spPr>
        <p:txBody>
          <a:bodyPr>
            <a:normAutofit/>
          </a:bodyPr>
          <a:lstStyle/>
          <a:p>
            <a:pPr algn="r"/>
            <a:r>
              <a:rPr lang="es-ES" sz="2000" b="1" dirty="0">
                <a:solidFill>
                  <a:schemeClr val="tx1"/>
                </a:solidFill>
                <a:latin typeface="Times New Roman" panose="02020603050405020304" pitchFamily="18" charset="0"/>
                <a:cs typeface="Times New Roman" panose="02020603050405020304" pitchFamily="18" charset="0"/>
              </a:rPr>
              <a:t>Dirección </a:t>
            </a:r>
            <a:r>
              <a:rPr lang="es-ES" sz="2000" b="1" dirty="0" smtClean="0">
                <a:solidFill>
                  <a:schemeClr val="tx1"/>
                </a:solidFill>
                <a:latin typeface="Times New Roman" panose="02020603050405020304" pitchFamily="18" charset="0"/>
                <a:cs typeface="Times New Roman" panose="02020603050405020304" pitchFamily="18" charset="0"/>
              </a:rPr>
              <a:t>Nacional </a:t>
            </a:r>
            <a:r>
              <a:rPr lang="es-ES" sz="2000" b="1" dirty="0">
                <a:solidFill>
                  <a:schemeClr val="tx1"/>
                </a:solidFill>
                <a:latin typeface="Times New Roman" panose="02020603050405020304" pitchFamily="18" charset="0"/>
                <a:cs typeface="Times New Roman" panose="02020603050405020304" pitchFamily="18" charset="0"/>
              </a:rPr>
              <a:t>de Coordinación Bibliotecológica</a:t>
            </a:r>
            <a:br>
              <a:rPr lang="es-ES" sz="2000" b="1" dirty="0">
                <a:solidFill>
                  <a:schemeClr val="tx1"/>
                </a:solidFill>
                <a:latin typeface="Times New Roman" panose="02020603050405020304" pitchFamily="18" charset="0"/>
                <a:cs typeface="Times New Roman" panose="02020603050405020304" pitchFamily="18" charset="0"/>
              </a:rPr>
            </a:br>
            <a:r>
              <a:rPr lang="es-ES" sz="2000" b="1" dirty="0">
                <a:solidFill>
                  <a:schemeClr val="tx1"/>
                </a:solidFill>
                <a:latin typeface="Times New Roman" panose="02020603050405020304" pitchFamily="18" charset="0"/>
                <a:cs typeface="Times New Roman" panose="02020603050405020304" pitchFamily="18" charset="0"/>
              </a:rPr>
              <a:t>Dirección de Servicios al Público</a:t>
            </a:r>
            <a:br>
              <a:rPr lang="es-ES" sz="2000" b="1" dirty="0">
                <a:solidFill>
                  <a:schemeClr val="tx1"/>
                </a:solidFill>
                <a:latin typeface="Times New Roman" panose="02020603050405020304" pitchFamily="18" charset="0"/>
                <a:cs typeface="Times New Roman" panose="02020603050405020304" pitchFamily="18" charset="0"/>
              </a:rPr>
            </a:br>
            <a:r>
              <a:rPr lang="es-ES" sz="2000" b="1" dirty="0">
                <a:solidFill>
                  <a:schemeClr val="tx1"/>
                </a:solidFill>
                <a:latin typeface="Times New Roman" panose="02020603050405020304" pitchFamily="18" charset="0"/>
                <a:cs typeface="Times New Roman" panose="02020603050405020304" pitchFamily="18" charset="0"/>
              </a:rPr>
              <a:t>Departamento de Música y Medios Audiovisuales</a:t>
            </a:r>
            <a:r>
              <a:rPr lang="es-AR" b="1" dirty="0">
                <a:solidFill>
                  <a:schemeClr val="tx1"/>
                </a:solidFill>
                <a:latin typeface="Times New Roman" panose="02020603050405020304" pitchFamily="18" charset="0"/>
                <a:cs typeface="Times New Roman" panose="02020603050405020304" pitchFamily="18" charset="0"/>
              </a:rPr>
              <a:t/>
            </a:r>
            <a:br>
              <a:rPr lang="es-AR" b="1" dirty="0">
                <a:solidFill>
                  <a:schemeClr val="tx1"/>
                </a:solidFill>
                <a:latin typeface="Times New Roman" panose="02020603050405020304" pitchFamily="18" charset="0"/>
                <a:cs typeface="Times New Roman" panose="02020603050405020304" pitchFamily="18" charset="0"/>
              </a:rPr>
            </a:br>
            <a:endParaRPr lang="es-AR"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807" y="547213"/>
            <a:ext cx="2046391" cy="1355226"/>
          </a:xfrm>
          <a:prstGeom prst="rect">
            <a:avLst/>
          </a:prstGeom>
        </p:spPr>
      </p:pic>
      <p:sp>
        <p:nvSpPr>
          <p:cNvPr id="6" name="Rectángulo 5"/>
          <p:cNvSpPr/>
          <p:nvPr/>
        </p:nvSpPr>
        <p:spPr>
          <a:xfrm>
            <a:off x="992777" y="2245838"/>
            <a:ext cx="10424160" cy="3200876"/>
          </a:xfrm>
          <a:prstGeom prst="rect">
            <a:avLst/>
          </a:prstGeom>
        </p:spPr>
        <p:txBody>
          <a:bodyPr wrap="square">
            <a:spAutoFit/>
          </a:bodyPr>
          <a:lstStyle/>
          <a:p>
            <a:pPr algn="ctr"/>
            <a:r>
              <a:rPr lang="es-ES" dirty="0"/>
              <a:t/>
            </a:r>
            <a:br>
              <a:rPr lang="es-ES" dirty="0"/>
            </a:br>
            <a:r>
              <a:rPr lang="es-ES" sz="3200" b="1" dirty="0">
                <a:solidFill>
                  <a:srgbClr val="000000"/>
                </a:solidFill>
                <a:latin typeface="Times New Roman" panose="02020603050405020304" pitchFamily="18" charset="0"/>
              </a:rPr>
              <a:t>Colección cinematográfica </a:t>
            </a:r>
            <a:r>
              <a:rPr lang="es-ES" sz="3200" b="1" dirty="0" smtClean="0">
                <a:solidFill>
                  <a:srgbClr val="000000"/>
                </a:solidFill>
                <a:latin typeface="Times New Roman" panose="02020603050405020304" pitchFamily="18" charset="0"/>
              </a:rPr>
              <a:t>de </a:t>
            </a:r>
            <a:r>
              <a:rPr lang="es-ES" sz="3200" b="1" dirty="0">
                <a:solidFill>
                  <a:srgbClr val="000000"/>
                </a:solidFill>
                <a:latin typeface="Times New Roman" panose="02020603050405020304" pitchFamily="18" charset="0"/>
              </a:rPr>
              <a:t>la Biblioteca </a:t>
            </a:r>
            <a:r>
              <a:rPr lang="es-ES" sz="3200" b="1" dirty="0" smtClean="0">
                <a:solidFill>
                  <a:srgbClr val="000000"/>
                </a:solidFill>
                <a:latin typeface="Times New Roman" panose="02020603050405020304" pitchFamily="18" charset="0"/>
              </a:rPr>
              <a:t>Nacional</a:t>
            </a:r>
          </a:p>
          <a:p>
            <a:pPr algn="ctr"/>
            <a:endParaRPr lang="es-ES" sz="3200" dirty="0"/>
          </a:p>
          <a:p>
            <a:pPr algn="ctr"/>
            <a:r>
              <a:rPr lang="es-ES" sz="3200" b="1" dirty="0">
                <a:solidFill>
                  <a:srgbClr val="000000"/>
                </a:solidFill>
                <a:latin typeface="Times New Roman" panose="02020603050405020304" pitchFamily="18" charset="0"/>
              </a:rPr>
              <a:t>Pasado y presente del </a:t>
            </a:r>
            <a:endParaRPr lang="es-ES" sz="3200" b="1" dirty="0" smtClean="0">
              <a:solidFill>
                <a:srgbClr val="000000"/>
              </a:solidFill>
              <a:latin typeface="Times New Roman" panose="02020603050405020304" pitchFamily="18" charset="0"/>
            </a:endParaRPr>
          </a:p>
          <a:p>
            <a:pPr algn="ctr"/>
            <a:r>
              <a:rPr lang="es-ES" sz="3200" b="1" dirty="0" smtClean="0">
                <a:solidFill>
                  <a:srgbClr val="000000"/>
                </a:solidFill>
                <a:latin typeface="Times New Roman" panose="02020603050405020304" pitchFamily="18" charset="0"/>
              </a:rPr>
              <a:t>Noticiario panamericano</a:t>
            </a:r>
            <a:endParaRPr lang="es-ES" sz="3200" dirty="0"/>
          </a:p>
          <a:p>
            <a:r>
              <a:rPr lang="es-ES" sz="2800" dirty="0"/>
              <a:t/>
            </a:r>
            <a:br>
              <a:rPr lang="es-ES" sz="2800" dirty="0"/>
            </a:br>
            <a:endParaRPr lang="es-AR" sz="2800" dirty="0"/>
          </a:p>
        </p:txBody>
      </p:sp>
      <p:sp>
        <p:nvSpPr>
          <p:cNvPr id="3" name="CuadroTexto 2"/>
          <p:cNvSpPr txBox="1"/>
          <p:nvPr/>
        </p:nvSpPr>
        <p:spPr>
          <a:xfrm>
            <a:off x="867807" y="5460274"/>
            <a:ext cx="10640570" cy="646331"/>
          </a:xfrm>
          <a:prstGeom prst="rect">
            <a:avLst/>
          </a:prstGeom>
          <a:noFill/>
        </p:spPr>
        <p:txBody>
          <a:bodyPr wrap="square" rtlCol="0">
            <a:spAutoFit/>
          </a:bodyPr>
          <a:lstStyle/>
          <a:p>
            <a:pPr algn="ctr"/>
            <a:r>
              <a:rPr lang="es-ES" dirty="0" smtClean="0">
                <a:latin typeface="Times New Roman" panose="02020603050405020304" pitchFamily="18" charset="0"/>
                <a:cs typeface="Times New Roman" panose="02020603050405020304" pitchFamily="18" charset="0"/>
              </a:rPr>
              <a:t>Noemí Acosta – Pablo Marín – Alicia </a:t>
            </a:r>
            <a:r>
              <a:rPr lang="es-ES" dirty="0">
                <a:latin typeface="Times New Roman" panose="02020603050405020304" pitchFamily="18" charset="0"/>
                <a:cs typeface="Times New Roman" panose="02020603050405020304" pitchFamily="18" charset="0"/>
              </a:rPr>
              <a:t>Á</a:t>
            </a:r>
            <a:r>
              <a:rPr lang="es-ES" dirty="0" smtClean="0">
                <a:latin typeface="Times New Roman" panose="02020603050405020304" pitchFamily="18" charset="0"/>
                <a:cs typeface="Times New Roman" panose="02020603050405020304" pitchFamily="18" charset="0"/>
              </a:rPr>
              <a:t>ngela López – María Eugenia Pérez</a:t>
            </a:r>
          </a:p>
          <a:p>
            <a:pPr algn="ctr"/>
            <a:r>
              <a:rPr lang="es-ES" dirty="0" smtClean="0">
                <a:latin typeface="Times New Roman" panose="02020603050405020304" pitchFamily="18" charset="0"/>
                <a:cs typeface="Times New Roman" panose="02020603050405020304" pitchFamily="18" charset="0"/>
              </a:rPr>
              <a:t>2019</a:t>
            </a:r>
            <a:endParaRPr lang="es-A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96671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latin typeface="Times New Roman" panose="02020603050405020304" pitchFamily="18" charset="0"/>
                <a:cs typeface="Times New Roman" panose="02020603050405020304" pitchFamily="18" charset="0"/>
              </a:rPr>
              <a:t>Noticiario </a:t>
            </a:r>
            <a:r>
              <a:rPr lang="es-AR" dirty="0" smtClean="0">
                <a:latin typeface="Times New Roman" panose="02020603050405020304" pitchFamily="18" charset="0"/>
                <a:cs typeface="Times New Roman" panose="02020603050405020304" pitchFamily="18" charset="0"/>
              </a:rPr>
              <a:t>panamericano </a:t>
            </a:r>
            <a:endParaRPr lang="es-AR" dirty="0"/>
          </a:p>
        </p:txBody>
      </p:sp>
      <p:pic>
        <p:nvPicPr>
          <p:cNvPr id="4" name="Imagen 3" descr="Warsaw hosting Iranian Film Wee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290815"/>
            <a:ext cx="3540034" cy="1446546"/>
          </a:xfrm>
          <a:prstGeom prst="rect">
            <a:avLst/>
          </a:prstGeom>
        </p:spPr>
      </p:pic>
      <p:sp>
        <p:nvSpPr>
          <p:cNvPr id="5" name="Rectángulo 4"/>
          <p:cNvSpPr/>
          <p:nvPr/>
        </p:nvSpPr>
        <p:spPr>
          <a:xfrm>
            <a:off x="1502230" y="2551624"/>
            <a:ext cx="3801291" cy="2554545"/>
          </a:xfrm>
          <a:prstGeom prst="rect">
            <a:avLst/>
          </a:prstGeom>
        </p:spPr>
        <p:txBody>
          <a:bodyPr wrap="square">
            <a:spAutoFit/>
          </a:bodyPr>
          <a:lstStyle/>
          <a:p>
            <a:pPr algn="ctr"/>
            <a:r>
              <a:rPr lang="es-ES" sz="4000" dirty="0">
                <a:latin typeface="Times New Roman" panose="02020603050405020304" pitchFamily="18" charset="0"/>
                <a:cs typeface="Times New Roman" panose="02020603050405020304" pitchFamily="18" charset="0"/>
              </a:rPr>
              <a:t>La colección cuenta </a:t>
            </a:r>
            <a:endParaRPr lang="es-ES" sz="4000" dirty="0" smtClean="0">
              <a:latin typeface="Times New Roman" panose="02020603050405020304" pitchFamily="18" charset="0"/>
              <a:cs typeface="Times New Roman" panose="02020603050405020304" pitchFamily="18" charset="0"/>
            </a:endParaRPr>
          </a:p>
          <a:p>
            <a:pPr algn="ctr"/>
            <a:r>
              <a:rPr lang="es-ES" sz="4000" dirty="0" smtClean="0">
                <a:latin typeface="Times New Roman" panose="02020603050405020304" pitchFamily="18" charset="0"/>
                <a:cs typeface="Times New Roman" panose="02020603050405020304" pitchFamily="18" charset="0"/>
              </a:rPr>
              <a:t>con </a:t>
            </a:r>
            <a:r>
              <a:rPr lang="es-ES" sz="4000" dirty="0">
                <a:latin typeface="Times New Roman" panose="02020603050405020304" pitchFamily="18" charset="0"/>
                <a:cs typeface="Times New Roman" panose="02020603050405020304" pitchFamily="18" charset="0"/>
              </a:rPr>
              <a:t>1000 latas </a:t>
            </a:r>
            <a:endParaRPr lang="es-ES" sz="4000" dirty="0" smtClean="0">
              <a:latin typeface="Times New Roman" panose="02020603050405020304" pitchFamily="18" charset="0"/>
              <a:cs typeface="Times New Roman" panose="02020603050405020304" pitchFamily="18" charset="0"/>
            </a:endParaRPr>
          </a:p>
          <a:p>
            <a:pPr algn="ctr"/>
            <a:r>
              <a:rPr lang="es-ES" sz="4000" dirty="0" smtClean="0">
                <a:latin typeface="Times New Roman" panose="02020603050405020304" pitchFamily="18" charset="0"/>
                <a:cs typeface="Times New Roman" panose="02020603050405020304" pitchFamily="18" charset="0"/>
              </a:rPr>
              <a:t>de </a:t>
            </a:r>
            <a:r>
              <a:rPr lang="es-ES" sz="4000" dirty="0">
                <a:latin typeface="Times New Roman" panose="02020603050405020304" pitchFamily="18" charset="0"/>
                <a:cs typeface="Times New Roman" panose="02020603050405020304" pitchFamily="18" charset="0"/>
              </a:rPr>
              <a:t>películas.</a:t>
            </a: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7474" y="2147054"/>
            <a:ext cx="4937760" cy="3703320"/>
          </a:xfrm>
          <a:prstGeom prst="rect">
            <a:avLst/>
          </a:prstGeom>
        </p:spPr>
      </p:pic>
    </p:spTree>
    <p:extLst>
      <p:ext uri="{BB962C8B-B14F-4D97-AF65-F5344CB8AC3E}">
        <p14:creationId xmlns:p14="http://schemas.microsoft.com/office/powerpoint/2010/main" val="32833804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solidFill>
                  <a:schemeClr val="tx1"/>
                </a:solidFill>
                <a:latin typeface="Times New Roman" panose="02020603050405020304" pitchFamily="18" charset="0"/>
                <a:cs typeface="Times New Roman" panose="02020603050405020304" pitchFamily="18" charset="0"/>
              </a:rPr>
              <a:t>Noticiario </a:t>
            </a:r>
            <a:r>
              <a:rPr lang="es-AR" dirty="0" smtClean="0">
                <a:solidFill>
                  <a:schemeClr val="tx1"/>
                </a:solidFill>
                <a:latin typeface="Times New Roman" panose="02020603050405020304" pitchFamily="18" charset="0"/>
                <a:cs typeface="Times New Roman" panose="02020603050405020304" pitchFamily="18" charset="0"/>
              </a:rPr>
              <a:t>panamericano </a:t>
            </a:r>
            <a:endParaRPr lang="es-AR" dirty="0">
              <a:solidFill>
                <a:schemeClr val="tx1"/>
              </a:solidFill>
            </a:endParaRPr>
          </a:p>
        </p:txBody>
      </p:sp>
      <p:sp>
        <p:nvSpPr>
          <p:cNvPr id="3" name="Marcador de contenido 2"/>
          <p:cNvSpPr>
            <a:spLocks noGrp="1"/>
          </p:cNvSpPr>
          <p:nvPr>
            <p:ph sz="half" idx="1"/>
          </p:nvPr>
        </p:nvSpPr>
        <p:spPr>
          <a:xfrm>
            <a:off x="966651" y="1737360"/>
            <a:ext cx="6426925" cy="4023360"/>
          </a:xfrm>
        </p:spPr>
        <p:txBody>
          <a:bodyPr>
            <a:noAutofit/>
          </a:bodyPr>
          <a:lstStyle/>
          <a:p>
            <a:endParaRPr lang="es-ES" sz="2400" dirty="0"/>
          </a:p>
          <a:p>
            <a:pPr algn="just"/>
            <a:r>
              <a:rPr lang="es-ES" sz="2800" dirty="0" smtClean="0">
                <a:latin typeface="Times New Roman" panose="02020603050405020304" pitchFamily="18" charset="0"/>
                <a:cs typeface="Times New Roman" panose="02020603050405020304" pitchFamily="18" charset="0"/>
              </a:rPr>
              <a:t>Entre </a:t>
            </a:r>
            <a:r>
              <a:rPr lang="es-ES" sz="2800" dirty="0">
                <a:latin typeface="Times New Roman" panose="02020603050405020304" pitchFamily="18" charset="0"/>
                <a:cs typeface="Times New Roman" panose="02020603050405020304" pitchFamily="18" charset="0"/>
              </a:rPr>
              <a:t>las imágenes más requeridas se encuentran aquellas registradas durante las presidencias de Juan Domingo Perón: desde los discursos famosos desde el balcón de la casa de gobierno e inauguraciones a lo largo del país, hasta el voto femenino, el funeral de Evita registrado en colores y el bombardeo a la Plaza de Mayo (del cual se cuenta con imágenes inéditas</a:t>
            </a:r>
            <a:r>
              <a:rPr lang="es-ES" sz="2800" dirty="0" smtClean="0">
                <a:latin typeface="Times New Roman" panose="02020603050405020304" pitchFamily="18" charset="0"/>
                <a:cs typeface="Times New Roman" panose="02020603050405020304" pitchFamily="18" charset="0"/>
              </a:rPr>
              <a:t>). </a:t>
            </a:r>
            <a:endParaRPr lang="es-ES" sz="2800" dirty="0">
              <a:latin typeface="Times New Roman" panose="02020603050405020304" pitchFamily="18" charset="0"/>
              <a:cs typeface="Times New Roman" panose="02020603050405020304" pitchFamily="18" charset="0"/>
            </a:endParaRPr>
          </a:p>
          <a:p>
            <a:r>
              <a:rPr lang="es-ES" sz="3200" dirty="0"/>
              <a:t/>
            </a:r>
            <a:br>
              <a:rPr lang="es-ES" sz="3200" dirty="0"/>
            </a:br>
            <a:endParaRPr lang="es-AR" sz="3200" dirty="0"/>
          </a:p>
        </p:txBody>
      </p:sp>
      <p:pic>
        <p:nvPicPr>
          <p:cNvPr id="6" name="Marcador de contenido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648390" y="286603"/>
            <a:ext cx="3507290" cy="6095954"/>
          </a:xfrm>
        </p:spPr>
      </p:pic>
    </p:spTree>
    <p:extLst>
      <p:ext uri="{BB962C8B-B14F-4D97-AF65-F5344CB8AC3E}">
        <p14:creationId xmlns:p14="http://schemas.microsoft.com/office/powerpoint/2010/main" val="19355722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latin typeface="Times New Roman" panose="02020603050405020304" pitchFamily="18" charset="0"/>
                <a:cs typeface="Times New Roman" panose="02020603050405020304" pitchFamily="18" charset="0"/>
              </a:rPr>
              <a:t>Noticiario </a:t>
            </a:r>
            <a:r>
              <a:rPr lang="es-AR" dirty="0" smtClean="0">
                <a:latin typeface="Times New Roman" panose="02020603050405020304" pitchFamily="18" charset="0"/>
                <a:cs typeface="Times New Roman" panose="02020603050405020304" pitchFamily="18" charset="0"/>
              </a:rPr>
              <a:t>panamericano </a:t>
            </a:r>
            <a:endParaRPr lang="es-AR" dirty="0"/>
          </a:p>
        </p:txBody>
      </p:sp>
      <p:sp>
        <p:nvSpPr>
          <p:cNvPr id="3" name="Marcador de contenido 2"/>
          <p:cNvSpPr>
            <a:spLocks noGrp="1"/>
          </p:cNvSpPr>
          <p:nvPr>
            <p:ph sz="half" idx="1"/>
          </p:nvPr>
        </p:nvSpPr>
        <p:spPr>
          <a:xfrm>
            <a:off x="1097279" y="1845733"/>
            <a:ext cx="4937760" cy="4385249"/>
          </a:xfrm>
        </p:spPr>
        <p:txBody>
          <a:bodyPr>
            <a:noAutofit/>
          </a:bodyPr>
          <a:lstStyle/>
          <a:p>
            <a:pPr algn="just"/>
            <a:r>
              <a:rPr lang="es-ES" dirty="0">
                <a:latin typeface="Times New Roman" panose="02020603050405020304" pitchFamily="18" charset="0"/>
                <a:cs typeface="Times New Roman" panose="02020603050405020304" pitchFamily="18" charset="0"/>
              </a:rPr>
              <a:t>La digitalización de la colección ha sido posible gracias a convenios de colaboración con Canal Encuentro y posteriormente Radio y Televisión Argentina. A partir de mediados de 2019, la colección se encuentra digitalizada en su totalidad. </a:t>
            </a:r>
          </a:p>
          <a:p>
            <a:pPr algn="just"/>
            <a:r>
              <a:rPr lang="es-ES" dirty="0">
                <a:latin typeface="Times New Roman" panose="02020603050405020304" pitchFamily="18" charset="0"/>
                <a:cs typeface="Times New Roman" panose="02020603050405020304" pitchFamily="18" charset="0"/>
              </a:rPr>
              <a:t>- Actualmente hay unos 1768 registros que fueron migrados de la base anterior, confeccionados con los datos aportados por los técnicos que intervinieron en el procesamiento de las latas. Al ser migrados, estos registros no presentan la información con las pautas establecidas en el Manual de Procedimientos de Catalogación de la Biblioteca.</a:t>
            </a:r>
          </a:p>
          <a:p>
            <a:r>
              <a:rPr lang="es-ES" sz="2800" dirty="0"/>
              <a:t/>
            </a:r>
            <a:br>
              <a:rPr lang="es-ES" sz="2800" dirty="0"/>
            </a:br>
            <a:endParaRPr lang="es-AR" sz="2800" dirty="0"/>
          </a:p>
        </p:txBody>
      </p:sp>
      <p:pic>
        <p:nvPicPr>
          <p:cNvPr id="6" name="Marcador de contenido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18811" y="2299061"/>
            <a:ext cx="1739762" cy="1578671"/>
          </a:xfrm>
        </p:spPr>
      </p:pic>
      <p:pic>
        <p:nvPicPr>
          <p:cNvPr id="4" name="Imagen 3" descr="Warsaw hosting Iranian Film Wee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290815"/>
            <a:ext cx="3540034" cy="1446546"/>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57" y="4439432"/>
            <a:ext cx="4036423" cy="1053177"/>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9929" y="2299061"/>
            <a:ext cx="1885751" cy="1265161"/>
          </a:xfrm>
          <a:prstGeom prst="rect">
            <a:avLst/>
          </a:prstGeom>
        </p:spPr>
      </p:pic>
    </p:spTree>
    <p:extLst>
      <p:ext uri="{BB962C8B-B14F-4D97-AF65-F5344CB8AC3E}">
        <p14:creationId xmlns:p14="http://schemas.microsoft.com/office/powerpoint/2010/main" val="13752110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PE 130 LATA 001 NOTIS SNSNSNSN AÑOS 6364EP4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99211" y="437606"/>
            <a:ext cx="7315200" cy="5486400"/>
          </a:xfrm>
          <a:prstGeom prst="rect">
            <a:avLst/>
          </a:prstGeom>
        </p:spPr>
      </p:pic>
      <p:sp>
        <p:nvSpPr>
          <p:cNvPr id="5" name="CuadroTexto 4"/>
          <p:cNvSpPr txBox="1"/>
          <p:nvPr/>
        </p:nvSpPr>
        <p:spPr>
          <a:xfrm>
            <a:off x="352697" y="1645920"/>
            <a:ext cx="1776549" cy="646331"/>
          </a:xfrm>
          <a:prstGeom prst="rect">
            <a:avLst/>
          </a:prstGeom>
          <a:noFill/>
        </p:spPr>
        <p:txBody>
          <a:bodyPr wrap="square" rtlCol="0">
            <a:spAutoFit/>
          </a:bodyPr>
          <a:lstStyle/>
          <a:p>
            <a:pPr algn="just"/>
            <a:r>
              <a:rPr lang="es-ES" dirty="0" smtClean="0"/>
              <a:t>Extracto del rollo de la lata 001 </a:t>
            </a:r>
            <a:endParaRPr lang="es-AR" dirty="0"/>
          </a:p>
        </p:txBody>
      </p:sp>
    </p:spTree>
    <p:extLst>
      <p:ext uri="{BB962C8B-B14F-4D97-AF65-F5344CB8AC3E}">
        <p14:creationId xmlns:p14="http://schemas.microsoft.com/office/powerpoint/2010/main" val="554386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1336" y="744584"/>
            <a:ext cx="10058400" cy="888274"/>
          </a:xfrm>
        </p:spPr>
        <p:txBody>
          <a:bodyPr/>
          <a:lstStyle/>
          <a:p>
            <a:pPr algn="ctr" fontAlgn="auto">
              <a:spcAft>
                <a:spcPts val="0"/>
              </a:spcAft>
              <a:defRPr/>
            </a:pPr>
            <a:r>
              <a:rPr lang="es-ES" dirty="0">
                <a:solidFill>
                  <a:schemeClr val="tx1"/>
                </a:solidFill>
                <a:latin typeface="Times New Roman" panose="02020603050405020304" pitchFamily="18" charset="0"/>
                <a:cs typeface="Times New Roman" panose="02020603050405020304" pitchFamily="18" charset="0"/>
              </a:rPr>
              <a:t>Procesos</a:t>
            </a:r>
            <a:endParaRPr lang="es-AR" dirty="0">
              <a:solidFill>
                <a:schemeClr val="tx1"/>
              </a:solidFill>
              <a:latin typeface="Times New Roman" panose="02020603050405020304" pitchFamily="18" charset="0"/>
              <a:cs typeface="Times New Roman" panose="02020603050405020304" pitchFamily="18" charset="0"/>
            </a:endParaRPr>
          </a:p>
        </p:txBody>
      </p:sp>
      <p:sp>
        <p:nvSpPr>
          <p:cNvPr id="4" name="CuadroTexto 3"/>
          <p:cNvSpPr txBox="1"/>
          <p:nvPr/>
        </p:nvSpPr>
        <p:spPr>
          <a:xfrm>
            <a:off x="679268" y="1815738"/>
            <a:ext cx="10607041" cy="4832092"/>
          </a:xfrm>
          <a:prstGeom prst="rect">
            <a:avLst/>
          </a:prstGeom>
          <a:noFill/>
        </p:spPr>
        <p:txBody>
          <a:bodyPr wrap="square" rtlCol="0">
            <a:spAutoFit/>
          </a:bodyPr>
          <a:lstStyle/>
          <a:p>
            <a:pPr algn="just"/>
            <a:endParaRPr lang="es-ES" sz="3000" dirty="0" smtClean="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v"/>
            </a:pPr>
            <a:r>
              <a:rPr lang="es-ES" sz="3000" dirty="0" smtClean="0">
                <a:latin typeface="Times New Roman" panose="02020603050405020304" pitchFamily="18" charset="0"/>
                <a:cs typeface="Times New Roman" panose="02020603050405020304" pitchFamily="18" charset="0"/>
              </a:rPr>
              <a:t>El </a:t>
            </a:r>
            <a:r>
              <a:rPr lang="es-ES" sz="3000" dirty="0">
                <a:latin typeface="Times New Roman" panose="02020603050405020304" pitchFamily="18" charset="0"/>
                <a:cs typeface="Times New Roman" panose="02020603050405020304" pitchFamily="18" charset="0"/>
              </a:rPr>
              <a:t>proceso de actualización de registros migrados se enmarca dentro de la puesta en valor de esta colección, ya que dichas imágenes son cada vez más requeridas por los investigadores</a:t>
            </a:r>
            <a:r>
              <a:rPr lang="es-ES" sz="3000" dirty="0" smtClean="0">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v"/>
            </a:pPr>
            <a:endParaRPr lang="es-ES" sz="30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v"/>
            </a:pPr>
            <a:r>
              <a:rPr lang="es-ES" sz="3000" dirty="0" smtClean="0">
                <a:latin typeface="Times New Roman" panose="02020603050405020304" pitchFamily="18" charset="0"/>
                <a:cs typeface="Times New Roman" panose="02020603050405020304" pitchFamily="18" charset="0"/>
              </a:rPr>
              <a:t>Por </a:t>
            </a:r>
            <a:r>
              <a:rPr lang="es-ES" sz="3000" dirty="0">
                <a:latin typeface="Times New Roman" panose="02020603050405020304" pitchFamily="18" charset="0"/>
                <a:cs typeface="Times New Roman" panose="02020603050405020304" pitchFamily="18" charset="0"/>
              </a:rPr>
              <a:t>lo que se decidió comenzar a modificar los registros bibliográficos con los parámetros actuales.</a:t>
            </a:r>
          </a:p>
          <a:p>
            <a:r>
              <a:rPr lang="es-ES" sz="3200" dirty="0"/>
              <a:t/>
            </a:r>
            <a:br>
              <a:rPr lang="es-ES" sz="3200" dirty="0"/>
            </a:br>
            <a:endParaRPr lang="es-ES" sz="3000" dirty="0">
              <a:latin typeface="Times New Roman" panose="02020603050405020304" pitchFamily="18" charset="0"/>
              <a:cs typeface="Times New Roman" panose="02020603050405020304" pitchFamily="18" charset="0"/>
            </a:endParaRPr>
          </a:p>
          <a:p>
            <a:r>
              <a:rPr lang="es-ES" dirty="0"/>
              <a:t/>
            </a:r>
            <a:br>
              <a:rPr lang="es-ES" dirty="0"/>
            </a:br>
            <a:endParaRPr lang="es-AR" dirty="0"/>
          </a:p>
        </p:txBody>
      </p:sp>
    </p:spTree>
    <p:extLst>
      <p:ext uri="{BB962C8B-B14F-4D97-AF65-F5344CB8AC3E}">
        <p14:creationId xmlns:p14="http://schemas.microsoft.com/office/powerpoint/2010/main" val="12215810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7581" y="439738"/>
            <a:ext cx="10536237" cy="853485"/>
          </a:xfrm>
        </p:spPr>
        <p:txBody>
          <a:bodyPr>
            <a:normAutofit/>
          </a:bodyPr>
          <a:lstStyle/>
          <a:p>
            <a:pPr algn="ctr" fontAlgn="auto">
              <a:spcAft>
                <a:spcPts val="0"/>
              </a:spcAft>
              <a:defRPr/>
            </a:pPr>
            <a:r>
              <a:rPr lang="es-ES" dirty="0" smtClean="0">
                <a:solidFill>
                  <a:schemeClr val="tx1"/>
                </a:solidFill>
                <a:latin typeface="Times New Roman" panose="02020603050405020304" pitchFamily="18" charset="0"/>
                <a:cs typeface="Times New Roman" panose="02020603050405020304" pitchFamily="18" charset="0"/>
              </a:rPr>
              <a:t>Procedimientos de catalogación</a:t>
            </a:r>
            <a:endParaRPr lang="es-AR" dirty="0">
              <a:solidFill>
                <a:schemeClr val="tx1"/>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096964" y="1744663"/>
            <a:ext cx="9640706" cy="4502150"/>
          </a:xfrm>
        </p:spPr>
        <p:txBody>
          <a:bodyPr rtlCol="0">
            <a:normAutofit fontScale="92500" lnSpcReduction="20000"/>
          </a:bodyPr>
          <a:lstStyle/>
          <a:p>
            <a:pPr marL="0" indent="0" algn="ctr" fontAlgn="auto">
              <a:buNone/>
              <a:defRPr/>
            </a:pPr>
            <a:endParaRPr lang="es-ES" sz="3600" b="1" dirty="0" smtClean="0">
              <a:latin typeface="Times New Roman" panose="02020603050405020304" pitchFamily="18" charset="0"/>
              <a:cs typeface="Times New Roman" panose="02020603050405020304" pitchFamily="18" charset="0"/>
            </a:endParaRPr>
          </a:p>
          <a:p>
            <a:pPr marL="0" indent="0" algn="ctr" fontAlgn="auto">
              <a:buNone/>
              <a:defRPr/>
            </a:pPr>
            <a:r>
              <a:rPr lang="es-ES" sz="3600" b="1" dirty="0" smtClean="0">
                <a:solidFill>
                  <a:schemeClr val="tx1"/>
                </a:solidFill>
                <a:latin typeface="Times New Roman" panose="02020603050405020304" pitchFamily="18" charset="0"/>
                <a:cs typeface="Times New Roman" panose="02020603050405020304" pitchFamily="18" charset="0"/>
              </a:rPr>
              <a:t>Catalogación –  Clasificación</a:t>
            </a:r>
            <a:r>
              <a:rPr lang="es-ES" sz="3600" dirty="0">
                <a:solidFill>
                  <a:schemeClr val="tx1"/>
                </a:solidFill>
                <a:latin typeface="Times New Roman" panose="02020603050405020304" pitchFamily="18" charset="0"/>
                <a:cs typeface="Times New Roman" panose="02020603050405020304" pitchFamily="18" charset="0"/>
              </a:rPr>
              <a:t> </a:t>
            </a:r>
            <a:r>
              <a:rPr lang="es-ES" sz="3600" dirty="0" smtClean="0">
                <a:solidFill>
                  <a:schemeClr val="tx1"/>
                </a:solidFill>
                <a:latin typeface="Times New Roman" panose="02020603050405020304" pitchFamily="18" charset="0"/>
                <a:cs typeface="Times New Roman" panose="02020603050405020304" pitchFamily="18" charset="0"/>
              </a:rPr>
              <a:t>– </a:t>
            </a:r>
            <a:r>
              <a:rPr lang="es-ES" sz="3600" b="1" dirty="0" smtClean="0">
                <a:solidFill>
                  <a:schemeClr val="tx1"/>
                </a:solidFill>
                <a:latin typeface="Times New Roman" panose="02020603050405020304" pitchFamily="18" charset="0"/>
                <a:cs typeface="Times New Roman" panose="02020603050405020304" pitchFamily="18" charset="0"/>
              </a:rPr>
              <a:t>Indización</a:t>
            </a:r>
          </a:p>
          <a:p>
            <a:pPr marL="0" indent="0" algn="ctr" fontAlgn="auto">
              <a:buNone/>
              <a:defRPr/>
            </a:pPr>
            <a:r>
              <a:rPr lang="es-ES" sz="3600" b="1" dirty="0" smtClean="0">
                <a:solidFill>
                  <a:schemeClr val="tx1">
                    <a:lumMod val="75000"/>
                    <a:lumOff val="25000"/>
                  </a:schemeClr>
                </a:solidFill>
                <a:latin typeface="Times New Roman" panose="02020603050405020304" pitchFamily="18" charset="0"/>
                <a:cs typeface="Times New Roman" panose="02020603050405020304" pitchFamily="18" charset="0"/>
              </a:rPr>
              <a:t> </a:t>
            </a:r>
          </a:p>
          <a:p>
            <a:pPr marL="91440" indent="-91440" fontAlgn="auto">
              <a:defRPr/>
            </a:pPr>
            <a:endParaRPr lang="es-ES" dirty="0" smtClean="0">
              <a:solidFill>
                <a:schemeClr val="tx1">
                  <a:lumMod val="75000"/>
                  <a:lumOff val="25000"/>
                </a:schemeClr>
              </a:solidFill>
            </a:endParaRPr>
          </a:p>
          <a:p>
            <a:pPr algn="just">
              <a:defRPr/>
            </a:pPr>
            <a:r>
              <a:rPr lang="es-ES" sz="3200" dirty="0">
                <a:solidFill>
                  <a:schemeClr val="tx1"/>
                </a:solidFill>
                <a:latin typeface="Times New Roman" panose="02020603050405020304" pitchFamily="18" charset="0"/>
                <a:cs typeface="Times New Roman" panose="02020603050405020304" pitchFamily="18" charset="0"/>
              </a:rPr>
              <a:t>S</a:t>
            </a:r>
            <a:r>
              <a:rPr lang="es-ES" sz="3200" dirty="0" smtClean="0">
                <a:solidFill>
                  <a:schemeClr val="tx1"/>
                </a:solidFill>
                <a:latin typeface="Times New Roman" panose="02020603050405020304" pitchFamily="18" charset="0"/>
                <a:cs typeface="Times New Roman" panose="02020603050405020304" pitchFamily="18" charset="0"/>
              </a:rPr>
              <a:t>on llevadas </a:t>
            </a:r>
            <a:r>
              <a:rPr lang="es-ES" sz="3200" dirty="0">
                <a:solidFill>
                  <a:schemeClr val="tx1"/>
                </a:solidFill>
                <a:latin typeface="Times New Roman" panose="02020603050405020304" pitchFamily="18" charset="0"/>
                <a:cs typeface="Times New Roman" panose="02020603050405020304" pitchFamily="18" charset="0"/>
              </a:rPr>
              <a:t>a cabo </a:t>
            </a:r>
            <a:r>
              <a:rPr lang="es-ES" sz="3200" dirty="0" smtClean="0">
                <a:solidFill>
                  <a:schemeClr val="tx1"/>
                </a:solidFill>
                <a:latin typeface="Times New Roman" panose="02020603050405020304" pitchFamily="18" charset="0"/>
                <a:cs typeface="Times New Roman" panose="02020603050405020304" pitchFamily="18" charset="0"/>
              </a:rPr>
              <a:t>siguiendo las </a:t>
            </a:r>
            <a:r>
              <a:rPr lang="es-ES" sz="3200" dirty="0">
                <a:solidFill>
                  <a:schemeClr val="tx1"/>
                </a:solidFill>
                <a:latin typeface="Times New Roman" panose="02020603050405020304" pitchFamily="18" charset="0"/>
                <a:cs typeface="Times New Roman" panose="02020603050405020304" pitchFamily="18" charset="0"/>
              </a:rPr>
              <a:t>normas establecidas por las políticas de la Biblioteca </a:t>
            </a:r>
            <a:r>
              <a:rPr lang="es-ES" sz="3200" dirty="0" smtClean="0">
                <a:solidFill>
                  <a:schemeClr val="tx1"/>
                </a:solidFill>
                <a:latin typeface="Times New Roman" panose="02020603050405020304" pitchFamily="18" charset="0"/>
                <a:cs typeface="Times New Roman" panose="02020603050405020304" pitchFamily="18" charset="0"/>
              </a:rPr>
              <a:t>Nacional Mariano Moreno, y respetando </a:t>
            </a:r>
            <a:r>
              <a:rPr lang="es-ES" sz="3200" dirty="0">
                <a:solidFill>
                  <a:schemeClr val="tx1"/>
                </a:solidFill>
                <a:latin typeface="Times New Roman" panose="02020603050405020304" pitchFamily="18" charset="0"/>
                <a:cs typeface="Times New Roman" panose="02020603050405020304" pitchFamily="18" charset="0"/>
              </a:rPr>
              <a:t>la “Declaración de Principios Internacionales de Catalogación” (2009) de la </a:t>
            </a:r>
            <a:r>
              <a:rPr lang="es-ES" sz="3200" dirty="0" smtClean="0">
                <a:solidFill>
                  <a:schemeClr val="tx1"/>
                </a:solidFill>
                <a:latin typeface="Times New Roman" panose="02020603050405020304" pitchFamily="18" charset="0"/>
                <a:cs typeface="Times New Roman" panose="02020603050405020304" pitchFamily="18" charset="0"/>
              </a:rPr>
              <a:t>IFLA</a:t>
            </a:r>
            <a:r>
              <a:rPr lang="es-ES" sz="3200" dirty="0">
                <a:solidFill>
                  <a:schemeClr val="tx1"/>
                </a:solidFill>
                <a:latin typeface="Times New Roman" panose="02020603050405020304" pitchFamily="18" charset="0"/>
                <a:cs typeface="Times New Roman" panose="02020603050405020304" pitchFamily="18" charset="0"/>
              </a:rPr>
              <a:t>.</a:t>
            </a:r>
            <a:endParaRPr lang="es-ES" sz="3200" dirty="0" smtClean="0">
              <a:solidFill>
                <a:schemeClr val="tx1"/>
              </a:solidFill>
              <a:latin typeface="Times New Roman" panose="02020603050405020304" pitchFamily="18" charset="0"/>
              <a:cs typeface="Times New Roman" panose="02020603050405020304" pitchFamily="18" charset="0"/>
            </a:endParaRPr>
          </a:p>
          <a:p>
            <a:pPr marL="0" indent="0" algn="just" fontAlgn="auto">
              <a:buFont typeface="Calibri" panose="020F0502020204030204" pitchFamily="34" charset="0"/>
              <a:buNone/>
              <a:defRPr/>
            </a:pPr>
            <a:r>
              <a:rPr lang="es-ES" sz="3200" dirty="0">
                <a:solidFill>
                  <a:schemeClr val="tx1">
                    <a:lumMod val="75000"/>
                    <a:lumOff val="25000"/>
                  </a:schemeClr>
                </a:solidFill>
                <a:latin typeface="Times New Roman" panose="02020603050405020304" pitchFamily="18" charset="0"/>
                <a:cs typeface="Times New Roman" panose="02020603050405020304" pitchFamily="18" charset="0"/>
              </a:rPr>
              <a:t/>
            </a:r>
            <a:br>
              <a:rPr lang="es-ES" sz="3200" dirty="0">
                <a:solidFill>
                  <a:schemeClr val="tx1">
                    <a:lumMod val="75000"/>
                    <a:lumOff val="25000"/>
                  </a:schemeClr>
                </a:solidFill>
                <a:latin typeface="Times New Roman" panose="02020603050405020304" pitchFamily="18" charset="0"/>
                <a:cs typeface="Times New Roman" panose="02020603050405020304" pitchFamily="18" charset="0"/>
              </a:rPr>
            </a:br>
            <a:endParaRPr lang="es-AR" sz="3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7883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6963" y="535577"/>
            <a:ext cx="10058400" cy="875211"/>
          </a:xfrm>
        </p:spPr>
        <p:txBody>
          <a:bodyPr>
            <a:noAutofit/>
          </a:bodyPr>
          <a:lstStyle/>
          <a:p>
            <a:pPr algn="ctr" fontAlgn="auto">
              <a:spcAft>
                <a:spcPts val="0"/>
              </a:spcAft>
              <a:defRPr/>
            </a:pPr>
            <a:r>
              <a:rPr lang="es-ES" dirty="0" smtClean="0">
                <a:solidFill>
                  <a:schemeClr val="tx1"/>
                </a:solidFill>
                <a:latin typeface="Times New Roman" panose="02020603050405020304" pitchFamily="18" charset="0"/>
                <a:cs typeface="Times New Roman" panose="02020603050405020304" pitchFamily="18" charset="0"/>
              </a:rPr>
              <a:t>Descripción y análisis documental</a:t>
            </a:r>
            <a:endParaRPr lang="es-AR" dirty="0">
              <a:solidFill>
                <a:schemeClr val="tx1"/>
              </a:solidFill>
              <a:latin typeface="Times New Roman" panose="02020603050405020304" pitchFamily="18" charset="0"/>
              <a:cs typeface="Times New Roman" panose="02020603050405020304" pitchFamily="18" charset="0"/>
            </a:endParaRPr>
          </a:p>
        </p:txBody>
      </p:sp>
      <p:sp>
        <p:nvSpPr>
          <p:cNvPr id="12291" name="Marcador de contenido 2"/>
          <p:cNvSpPr>
            <a:spLocks noGrp="1"/>
          </p:cNvSpPr>
          <p:nvPr>
            <p:ph idx="1"/>
          </p:nvPr>
        </p:nvSpPr>
        <p:spPr>
          <a:xfrm>
            <a:off x="998538" y="1736725"/>
            <a:ext cx="10156825" cy="4132263"/>
          </a:xfrm>
        </p:spPr>
        <p:txBody>
          <a:bodyPr/>
          <a:lstStyle/>
          <a:p>
            <a:r>
              <a:rPr lang="es-AR" altLang="es-AR" dirty="0" smtClean="0"/>
              <a:t/>
            </a:r>
            <a:br>
              <a:rPr lang="es-AR" altLang="es-AR" dirty="0" smtClean="0"/>
            </a:br>
            <a:r>
              <a:rPr lang="es-ES" altLang="es-AR" sz="3000" b="1" dirty="0" smtClean="0">
                <a:solidFill>
                  <a:schemeClr val="tx1"/>
                </a:solidFill>
                <a:latin typeface="Times New Roman" panose="02020603050405020304" pitchFamily="18" charset="0"/>
                <a:cs typeface="Times New Roman" panose="02020603050405020304" pitchFamily="18" charset="0"/>
              </a:rPr>
              <a:t>Herramientas básicas: </a:t>
            </a:r>
            <a:endParaRPr lang="es-ES" altLang="es-AR" sz="3000" dirty="0" smtClean="0">
              <a:solidFill>
                <a:schemeClr val="tx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es-ES" altLang="es-AR" sz="3000" dirty="0" smtClean="0">
                <a:solidFill>
                  <a:schemeClr val="tx1"/>
                </a:solidFill>
                <a:latin typeface="Times New Roman" panose="02020603050405020304" pitchFamily="18" charset="0"/>
                <a:cs typeface="Times New Roman" panose="02020603050405020304" pitchFamily="18" charset="0"/>
              </a:rPr>
              <a:t>Manual de procedimientos : catalogación, versión 8 (2016). Departamento de Procesos Técnicos, Biblioteca Nacional Mariano Moreno. Buenos Aires : Biblioteca Nacional. </a:t>
            </a:r>
          </a:p>
          <a:p>
            <a:pPr algn="just">
              <a:buFont typeface="Wingdings" panose="05000000000000000000" pitchFamily="2" charset="2"/>
              <a:buChar char="v"/>
            </a:pPr>
            <a:r>
              <a:rPr lang="es-ES" altLang="es-AR" sz="3000" dirty="0" smtClean="0">
                <a:solidFill>
                  <a:schemeClr val="tx1"/>
                </a:solidFill>
                <a:latin typeface="Times New Roman" panose="02020603050405020304" pitchFamily="18" charset="0"/>
                <a:cs typeface="Times New Roman" panose="02020603050405020304" pitchFamily="18" charset="0"/>
              </a:rPr>
              <a:t>Reglas de Catalogación Angloamericanas. (2004). 2a ed., </a:t>
            </a:r>
            <a:r>
              <a:rPr lang="es-ES" altLang="es-AR" sz="3000" dirty="0" err="1" smtClean="0">
                <a:solidFill>
                  <a:schemeClr val="tx1"/>
                </a:solidFill>
                <a:latin typeface="Times New Roman" panose="02020603050405020304" pitchFamily="18" charset="0"/>
                <a:cs typeface="Times New Roman" panose="02020603050405020304" pitchFamily="18" charset="0"/>
              </a:rPr>
              <a:t>rev.</a:t>
            </a:r>
            <a:r>
              <a:rPr lang="es-ES" altLang="es-AR" sz="3000" dirty="0" smtClean="0">
                <a:solidFill>
                  <a:schemeClr val="tx1"/>
                </a:solidFill>
                <a:latin typeface="Times New Roman" panose="02020603050405020304" pitchFamily="18" charset="0"/>
                <a:cs typeface="Times New Roman" panose="02020603050405020304" pitchFamily="18" charset="0"/>
              </a:rPr>
              <a:t> 2002, </a:t>
            </a:r>
            <a:r>
              <a:rPr lang="es-ES" altLang="es-AR" sz="3000" dirty="0" err="1" smtClean="0">
                <a:solidFill>
                  <a:schemeClr val="tx1"/>
                </a:solidFill>
                <a:latin typeface="Times New Roman" panose="02020603050405020304" pitchFamily="18" charset="0"/>
                <a:cs typeface="Times New Roman" panose="02020603050405020304" pitchFamily="18" charset="0"/>
              </a:rPr>
              <a:t>actualiz</a:t>
            </a:r>
            <a:r>
              <a:rPr lang="es-ES" altLang="es-AR" sz="3000" dirty="0" smtClean="0">
                <a:solidFill>
                  <a:schemeClr val="tx1"/>
                </a:solidFill>
                <a:latin typeface="Times New Roman" panose="02020603050405020304" pitchFamily="18" charset="0"/>
                <a:cs typeface="Times New Roman" panose="02020603050405020304" pitchFamily="18" charset="0"/>
              </a:rPr>
              <a:t>. 2003. </a:t>
            </a:r>
          </a:p>
          <a:p>
            <a:pPr>
              <a:buFont typeface="Wingdings" panose="05000000000000000000" pitchFamily="2" charset="2"/>
              <a:buChar char="v"/>
            </a:pPr>
            <a:r>
              <a:rPr lang="es-ES" altLang="es-AR" sz="3000" dirty="0" smtClean="0">
                <a:solidFill>
                  <a:schemeClr val="tx1"/>
                </a:solidFill>
                <a:latin typeface="Times New Roman" panose="02020603050405020304" pitchFamily="18" charset="0"/>
                <a:cs typeface="Times New Roman" panose="02020603050405020304" pitchFamily="18" charset="0"/>
              </a:rPr>
              <a:t>CDU Clasificación Decimal Universal. AENOR, 2016.</a:t>
            </a:r>
          </a:p>
          <a:p>
            <a:pPr>
              <a:buFont typeface="Wingdings" panose="05000000000000000000" pitchFamily="2" charset="2"/>
              <a:buChar char="v"/>
            </a:pPr>
            <a:endParaRPr lang="es-AR" altLang="es-AR" dirty="0" smtClean="0"/>
          </a:p>
        </p:txBody>
      </p:sp>
    </p:spTree>
    <p:extLst>
      <p:ext uri="{BB962C8B-B14F-4D97-AF65-F5344CB8AC3E}">
        <p14:creationId xmlns:p14="http://schemas.microsoft.com/office/powerpoint/2010/main" val="19441917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1" y="590343"/>
            <a:ext cx="10058400" cy="822960"/>
          </a:xfrm>
        </p:spPr>
        <p:txBody>
          <a:bodyPr>
            <a:normAutofit/>
          </a:bodyPr>
          <a:lstStyle/>
          <a:p>
            <a:pPr algn="ctr" fontAlgn="auto">
              <a:spcAft>
                <a:spcPts val="0"/>
              </a:spcAft>
              <a:defRPr/>
            </a:pPr>
            <a:r>
              <a:rPr lang="es-ES" dirty="0" smtClean="0">
                <a:solidFill>
                  <a:schemeClr val="tx1"/>
                </a:solidFill>
                <a:latin typeface="Times New Roman" panose="02020603050405020304" pitchFamily="18" charset="0"/>
                <a:cs typeface="Times New Roman" panose="02020603050405020304" pitchFamily="18" charset="0"/>
              </a:rPr>
              <a:t>Organización de la descripción</a:t>
            </a:r>
            <a:endParaRPr lang="es-AR" dirty="0">
              <a:solidFill>
                <a:schemeClr val="tx1"/>
              </a:solidFill>
              <a:latin typeface="Times New Roman" panose="02020603050405020304" pitchFamily="18" charset="0"/>
              <a:cs typeface="Times New Roman" panose="02020603050405020304" pitchFamily="18" charset="0"/>
            </a:endParaRPr>
          </a:p>
        </p:txBody>
      </p:sp>
      <p:sp>
        <p:nvSpPr>
          <p:cNvPr id="5" name="CuadroTexto 4"/>
          <p:cNvSpPr txBox="1"/>
          <p:nvPr/>
        </p:nvSpPr>
        <p:spPr>
          <a:xfrm>
            <a:off x="640079" y="1828801"/>
            <a:ext cx="10802983" cy="830997"/>
          </a:xfrm>
          <a:prstGeom prst="rect">
            <a:avLst/>
          </a:prstGeom>
          <a:noFill/>
        </p:spPr>
        <p:txBody>
          <a:bodyPr wrap="square" rtlCol="0">
            <a:spAutoFit/>
          </a:bodyPr>
          <a:lstStyle/>
          <a:p>
            <a:pPr algn="ctr"/>
            <a:r>
              <a:rPr lang="es-ES" sz="3000" b="1" dirty="0" smtClean="0">
                <a:latin typeface="Times New Roman" panose="02020603050405020304" pitchFamily="18" charset="0"/>
                <a:cs typeface="Times New Roman" panose="02020603050405020304" pitchFamily="18" charset="0"/>
              </a:rPr>
              <a:t>Capítulo </a:t>
            </a:r>
            <a:r>
              <a:rPr lang="es-ES" sz="3000" b="1" dirty="0">
                <a:latin typeface="Times New Roman" panose="02020603050405020304" pitchFamily="18" charset="0"/>
                <a:cs typeface="Times New Roman" panose="02020603050405020304" pitchFamily="18" charset="0"/>
              </a:rPr>
              <a:t>7 de las RCAA2 (Películas y Videograbaciones</a:t>
            </a:r>
            <a:r>
              <a:rPr lang="es-ES" sz="3000" b="1" dirty="0" smtClean="0">
                <a:latin typeface="Times New Roman" panose="02020603050405020304" pitchFamily="18" charset="0"/>
                <a:cs typeface="Times New Roman" panose="02020603050405020304" pitchFamily="18" charset="0"/>
              </a:rPr>
              <a:t>).</a:t>
            </a:r>
          </a:p>
          <a:p>
            <a:endParaRPr lang="es-AR" dirty="0"/>
          </a:p>
        </p:txBody>
      </p:sp>
      <p:sp>
        <p:nvSpPr>
          <p:cNvPr id="6" name="CuadroTexto 5"/>
          <p:cNvSpPr txBox="1"/>
          <p:nvPr/>
        </p:nvSpPr>
        <p:spPr>
          <a:xfrm>
            <a:off x="640078" y="2659798"/>
            <a:ext cx="10802983" cy="3600986"/>
          </a:xfrm>
          <a:prstGeom prst="rect">
            <a:avLst/>
          </a:prstGeom>
          <a:noFill/>
        </p:spPr>
        <p:txBody>
          <a:bodyPr wrap="square" rtlCol="0">
            <a:spAutoFit/>
          </a:bodyPr>
          <a:lstStyle/>
          <a:p>
            <a:r>
              <a:rPr lang="es-ES" sz="3000" b="1" dirty="0">
                <a:latin typeface="Times New Roman" panose="02020603050405020304" pitchFamily="18" charset="0"/>
                <a:cs typeface="Times New Roman" panose="02020603050405020304" pitchFamily="18" charset="0"/>
              </a:rPr>
              <a:t>Fuente principal de la información (7.0B1):</a:t>
            </a:r>
            <a:endParaRPr lang="es-ES" sz="3000" dirty="0">
              <a:latin typeface="Times New Roman" panose="02020603050405020304" pitchFamily="18" charset="0"/>
              <a:cs typeface="Times New Roman" panose="02020603050405020304" pitchFamily="18" charset="0"/>
            </a:endParaRPr>
          </a:p>
          <a:p>
            <a:r>
              <a:rPr lang="es-ES" sz="2400" dirty="0">
                <a:latin typeface="Times New Roman" panose="02020603050405020304" pitchFamily="18" charset="0"/>
                <a:cs typeface="Times New Roman" panose="02020603050405020304" pitchFamily="18" charset="0"/>
              </a:rPr>
              <a:t>La fuente principal de información para películas es (en este orden de preferencia):</a:t>
            </a:r>
          </a:p>
          <a:p>
            <a:pPr fontAlgn="base"/>
            <a:r>
              <a:rPr lang="es-ES" sz="2400" dirty="0" smtClean="0">
                <a:latin typeface="Times New Roman" panose="02020603050405020304" pitchFamily="18" charset="0"/>
                <a:cs typeface="Times New Roman" panose="02020603050405020304" pitchFamily="18" charset="0"/>
              </a:rPr>
              <a:t>- el </a:t>
            </a:r>
            <a:r>
              <a:rPr lang="es-ES" sz="2400" dirty="0">
                <a:latin typeface="Times New Roman" panose="02020603050405020304" pitchFamily="18" charset="0"/>
                <a:cs typeface="Times New Roman" panose="02020603050405020304" pitchFamily="18" charset="0"/>
              </a:rPr>
              <a:t>ítem mismo (ej., los fotogramas del título)</a:t>
            </a:r>
          </a:p>
          <a:p>
            <a:pPr fontAlgn="base"/>
            <a:r>
              <a:rPr lang="es-ES" sz="2400" dirty="0" smtClean="0">
                <a:latin typeface="Times New Roman" panose="02020603050405020304" pitchFamily="18" charset="0"/>
                <a:cs typeface="Times New Roman" panose="02020603050405020304" pitchFamily="18" charset="0"/>
              </a:rPr>
              <a:t>- su </a:t>
            </a:r>
            <a:r>
              <a:rPr lang="es-ES" sz="2400" dirty="0">
                <a:latin typeface="Times New Roman" panose="02020603050405020304" pitchFamily="18" charset="0"/>
                <a:cs typeface="Times New Roman" panose="02020603050405020304" pitchFamily="18" charset="0"/>
              </a:rPr>
              <a:t>envase (y marbete del envase) si el envase es una parte integral de la pieza (por ejemplo, un casete)</a:t>
            </a:r>
          </a:p>
          <a:p>
            <a:pPr fontAlgn="base"/>
            <a:r>
              <a:rPr lang="es-ES" sz="2400" dirty="0" smtClean="0">
                <a:latin typeface="Times New Roman" panose="02020603050405020304" pitchFamily="18" charset="0"/>
                <a:cs typeface="Times New Roman" panose="02020603050405020304" pitchFamily="18" charset="0"/>
              </a:rPr>
              <a:t>- Si </a:t>
            </a:r>
            <a:r>
              <a:rPr lang="es-ES" sz="2400" dirty="0">
                <a:latin typeface="Times New Roman" panose="02020603050405020304" pitchFamily="18" charset="0"/>
                <a:cs typeface="Times New Roman" panose="02020603050405020304" pitchFamily="18" charset="0"/>
              </a:rPr>
              <a:t>la información no está disponible en la fuente principal, tómela de la siguientes fuentes: material impreso complementario (guiones, material publicitario), envase (si no es parte integral de la pieza) y otras fuentes</a:t>
            </a:r>
            <a:r>
              <a:rPr lang="es-ES" sz="3000" dirty="0">
                <a:latin typeface="Times New Roman" panose="02020603050405020304" pitchFamily="18" charset="0"/>
                <a:cs typeface="Times New Roman" panose="02020603050405020304" pitchFamily="18" charset="0"/>
              </a:rPr>
              <a:t>.</a:t>
            </a:r>
          </a:p>
          <a:p>
            <a:endParaRPr lang="es-AR" dirty="0"/>
          </a:p>
        </p:txBody>
      </p:sp>
    </p:spTree>
    <p:extLst>
      <p:ext uri="{BB962C8B-B14F-4D97-AF65-F5344CB8AC3E}">
        <p14:creationId xmlns:p14="http://schemas.microsoft.com/office/powerpoint/2010/main" val="39458472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6963" y="503238"/>
            <a:ext cx="10058400" cy="1233487"/>
          </a:xfrm>
        </p:spPr>
        <p:txBody>
          <a:bodyPr>
            <a:noAutofit/>
          </a:bodyPr>
          <a:lstStyle/>
          <a:p>
            <a:pPr algn="ctr" fontAlgn="auto">
              <a:spcAft>
                <a:spcPts val="0"/>
              </a:spcAft>
              <a:defRPr/>
            </a:pPr>
            <a:r>
              <a:rPr lang="es-AR" dirty="0">
                <a:solidFill>
                  <a:schemeClr val="tx1"/>
                </a:solidFill>
                <a:latin typeface="Times New Roman" panose="02020603050405020304" pitchFamily="18" charset="0"/>
                <a:cs typeface="Times New Roman" panose="02020603050405020304" pitchFamily="18" charset="0"/>
              </a:rPr>
              <a:t/>
            </a:r>
            <a:br>
              <a:rPr lang="es-AR" dirty="0">
                <a:solidFill>
                  <a:schemeClr val="tx1"/>
                </a:solidFill>
                <a:latin typeface="Times New Roman" panose="02020603050405020304" pitchFamily="18" charset="0"/>
                <a:cs typeface="Times New Roman" panose="02020603050405020304" pitchFamily="18" charset="0"/>
              </a:rPr>
            </a:br>
            <a:r>
              <a:rPr lang="es-AR" dirty="0" smtClean="0">
                <a:solidFill>
                  <a:schemeClr val="tx1"/>
                </a:solidFill>
                <a:latin typeface="Times New Roman" panose="02020603050405020304" pitchFamily="18" charset="0"/>
                <a:cs typeface="Times New Roman" panose="02020603050405020304" pitchFamily="18" charset="0"/>
              </a:rPr>
              <a:t/>
            </a:r>
            <a:br>
              <a:rPr lang="es-AR" dirty="0" smtClean="0">
                <a:solidFill>
                  <a:schemeClr val="tx1"/>
                </a:solidFill>
                <a:latin typeface="Times New Roman" panose="02020603050405020304" pitchFamily="18" charset="0"/>
                <a:cs typeface="Times New Roman" panose="02020603050405020304" pitchFamily="18" charset="0"/>
              </a:rPr>
            </a:br>
            <a:r>
              <a:rPr lang="es-AR" dirty="0">
                <a:solidFill>
                  <a:schemeClr val="tx1"/>
                </a:solidFill>
                <a:latin typeface="Times New Roman" panose="02020603050405020304" pitchFamily="18" charset="0"/>
                <a:cs typeface="Times New Roman" panose="02020603050405020304" pitchFamily="18" charset="0"/>
              </a:rPr>
              <a:t/>
            </a:r>
            <a:br>
              <a:rPr lang="es-AR" dirty="0">
                <a:solidFill>
                  <a:schemeClr val="tx1"/>
                </a:solidFill>
                <a:latin typeface="Times New Roman" panose="02020603050405020304" pitchFamily="18" charset="0"/>
                <a:cs typeface="Times New Roman" panose="02020603050405020304" pitchFamily="18" charset="0"/>
              </a:rPr>
            </a:br>
            <a:r>
              <a:rPr lang="es-AR" dirty="0" smtClean="0">
                <a:solidFill>
                  <a:schemeClr val="tx1"/>
                </a:solidFill>
                <a:latin typeface="Times New Roman" panose="02020603050405020304" pitchFamily="18" charset="0"/>
                <a:cs typeface="Times New Roman" panose="02020603050405020304" pitchFamily="18" charset="0"/>
              </a:rPr>
              <a:t/>
            </a:r>
            <a:br>
              <a:rPr lang="es-AR" dirty="0" smtClean="0">
                <a:solidFill>
                  <a:schemeClr val="tx1"/>
                </a:solidFill>
                <a:latin typeface="Times New Roman" panose="02020603050405020304" pitchFamily="18" charset="0"/>
                <a:cs typeface="Times New Roman" panose="02020603050405020304" pitchFamily="18" charset="0"/>
              </a:rPr>
            </a:br>
            <a:r>
              <a:rPr lang="es-AR" dirty="0">
                <a:solidFill>
                  <a:schemeClr val="tx1"/>
                </a:solidFill>
                <a:latin typeface="Times New Roman" panose="02020603050405020304" pitchFamily="18" charset="0"/>
                <a:cs typeface="Times New Roman" panose="02020603050405020304" pitchFamily="18" charset="0"/>
              </a:rPr>
              <a:t/>
            </a:r>
            <a:br>
              <a:rPr lang="es-AR" dirty="0">
                <a:solidFill>
                  <a:schemeClr val="tx1"/>
                </a:solidFill>
                <a:latin typeface="Times New Roman" panose="02020603050405020304" pitchFamily="18" charset="0"/>
                <a:cs typeface="Times New Roman" panose="02020603050405020304" pitchFamily="18" charset="0"/>
              </a:rPr>
            </a:br>
            <a:r>
              <a:rPr lang="es-AR" dirty="0" smtClean="0">
                <a:solidFill>
                  <a:schemeClr val="tx1"/>
                </a:solidFill>
                <a:latin typeface="Times New Roman" panose="02020603050405020304" pitchFamily="18" charset="0"/>
                <a:cs typeface="Times New Roman" panose="02020603050405020304" pitchFamily="18" charset="0"/>
              </a:rPr>
              <a:t/>
            </a:r>
            <a:br>
              <a:rPr lang="es-AR" dirty="0" smtClean="0">
                <a:solidFill>
                  <a:schemeClr val="tx1"/>
                </a:solidFill>
                <a:latin typeface="Times New Roman" panose="02020603050405020304" pitchFamily="18" charset="0"/>
                <a:cs typeface="Times New Roman" panose="02020603050405020304" pitchFamily="18" charset="0"/>
              </a:rPr>
            </a:br>
            <a:r>
              <a:rPr lang="es-AR" dirty="0">
                <a:solidFill>
                  <a:schemeClr val="tx1"/>
                </a:solidFill>
                <a:latin typeface="Times New Roman" panose="02020603050405020304" pitchFamily="18" charset="0"/>
                <a:cs typeface="Times New Roman" panose="02020603050405020304" pitchFamily="18" charset="0"/>
              </a:rPr>
              <a:t/>
            </a:r>
            <a:br>
              <a:rPr lang="es-AR" dirty="0">
                <a:solidFill>
                  <a:schemeClr val="tx1"/>
                </a:solidFill>
                <a:latin typeface="Times New Roman" panose="02020603050405020304" pitchFamily="18" charset="0"/>
                <a:cs typeface="Times New Roman" panose="02020603050405020304" pitchFamily="18" charset="0"/>
              </a:rPr>
            </a:br>
            <a:r>
              <a:rPr lang="es-AR" dirty="0">
                <a:solidFill>
                  <a:schemeClr val="tx1"/>
                </a:solidFill>
                <a:latin typeface="Times New Roman" panose="02020603050405020304" pitchFamily="18" charset="0"/>
                <a:cs typeface="Times New Roman" panose="02020603050405020304" pitchFamily="18" charset="0"/>
              </a:rPr>
              <a:t/>
            </a:r>
            <a:br>
              <a:rPr lang="es-AR" dirty="0">
                <a:solidFill>
                  <a:schemeClr val="tx1"/>
                </a:solidFill>
                <a:latin typeface="Times New Roman" panose="02020603050405020304" pitchFamily="18" charset="0"/>
                <a:cs typeface="Times New Roman" panose="02020603050405020304" pitchFamily="18" charset="0"/>
              </a:rPr>
            </a:br>
            <a:r>
              <a:rPr lang="es-AR" dirty="0">
                <a:solidFill>
                  <a:schemeClr val="tx1"/>
                </a:solidFill>
                <a:latin typeface="Times New Roman" panose="02020603050405020304" pitchFamily="18" charset="0"/>
                <a:cs typeface="Times New Roman" panose="02020603050405020304" pitchFamily="18" charset="0"/>
              </a:rPr>
              <a:t/>
            </a:r>
            <a:br>
              <a:rPr lang="es-AR" dirty="0">
                <a:solidFill>
                  <a:schemeClr val="tx1"/>
                </a:solidFill>
                <a:latin typeface="Times New Roman" panose="02020603050405020304" pitchFamily="18" charset="0"/>
                <a:cs typeface="Times New Roman" panose="02020603050405020304" pitchFamily="18" charset="0"/>
              </a:rPr>
            </a:br>
            <a:r>
              <a:rPr lang="es-AR" dirty="0" smtClean="0">
                <a:solidFill>
                  <a:schemeClr val="tx1"/>
                </a:solidFill>
                <a:latin typeface="Times New Roman" panose="02020603050405020304" pitchFamily="18" charset="0"/>
                <a:cs typeface="Times New Roman" panose="02020603050405020304" pitchFamily="18" charset="0"/>
              </a:rPr>
              <a:t>LDR 06 (Cabecera)</a:t>
            </a:r>
            <a:endParaRPr lang="es-AR" dirty="0">
              <a:solidFill>
                <a:schemeClr val="tx1"/>
              </a:solidFill>
              <a:latin typeface="Times New Roman" panose="02020603050405020304" pitchFamily="18" charset="0"/>
              <a:cs typeface="Times New Roman" panose="02020603050405020304" pitchFamily="18" charset="0"/>
            </a:endParaRPr>
          </a:p>
        </p:txBody>
      </p:sp>
      <p:sp>
        <p:nvSpPr>
          <p:cNvPr id="14339" name="Marcador de contenido 2"/>
          <p:cNvSpPr>
            <a:spLocks noGrp="1"/>
          </p:cNvSpPr>
          <p:nvPr>
            <p:ph idx="1"/>
          </p:nvPr>
        </p:nvSpPr>
        <p:spPr>
          <a:xfrm>
            <a:off x="1096963" y="1736725"/>
            <a:ext cx="10621962" cy="4132263"/>
          </a:xfrm>
        </p:spPr>
        <p:txBody>
          <a:bodyPr/>
          <a:lstStyle/>
          <a:p>
            <a:endParaRPr lang="es-ES" altLang="es-AR" b="1" smtClean="0"/>
          </a:p>
          <a:p>
            <a:endParaRPr lang="es-AR" altLang="es-AR" b="1" smtClean="0"/>
          </a:p>
          <a:p>
            <a:r>
              <a:rPr lang="es-ES" altLang="es-AR" smtClean="0"/>
              <a:t/>
            </a:r>
            <a:br>
              <a:rPr lang="es-ES" altLang="es-AR" smtClean="0"/>
            </a:br>
            <a:endParaRPr lang="es-AR" altLang="es-AR" smtClean="0"/>
          </a:p>
        </p:txBody>
      </p:sp>
      <p:graphicFrame>
        <p:nvGraphicFramePr>
          <p:cNvPr id="5" name="Tabla 4"/>
          <p:cNvGraphicFramePr>
            <a:graphicFrameLocks noGrp="1"/>
          </p:cNvGraphicFramePr>
          <p:nvPr/>
        </p:nvGraphicFramePr>
        <p:xfrm>
          <a:off x="1238250" y="2149475"/>
          <a:ext cx="9917113" cy="4003675"/>
        </p:xfrm>
        <a:graphic>
          <a:graphicData uri="http://schemas.openxmlformats.org/drawingml/2006/table">
            <a:tbl>
              <a:tblPr firstRow="1" bandRow="1">
                <a:tableStyleId>{2D5ABB26-0587-4C30-8999-92F81FD0307C}</a:tableStyleId>
              </a:tblPr>
              <a:tblGrid>
                <a:gridCol w="4081652">
                  <a:extLst>
                    <a:ext uri="{9D8B030D-6E8A-4147-A177-3AD203B41FA5}">
                      <a16:colId xmlns:a16="http://schemas.microsoft.com/office/drawing/2014/main" val="2430391897"/>
                    </a:ext>
                  </a:extLst>
                </a:gridCol>
                <a:gridCol w="5835461">
                  <a:extLst>
                    <a:ext uri="{9D8B030D-6E8A-4147-A177-3AD203B41FA5}">
                      <a16:colId xmlns:a16="http://schemas.microsoft.com/office/drawing/2014/main" val="2361032082"/>
                    </a:ext>
                  </a:extLst>
                </a:gridCol>
              </a:tblGrid>
              <a:tr h="800735">
                <a:tc>
                  <a:txBody>
                    <a:bodyPr/>
                    <a:lstStyle/>
                    <a:p>
                      <a:pPr marL="0" algn="l" defTabSz="914400" rtl="0" eaLnBrk="1" latinLnBrk="0" hangingPunct="1"/>
                      <a:r>
                        <a:rPr lang="es-AR" sz="1800" kern="1200" dirty="0" smtClean="0"/>
                        <a:t> Estado del registro (05):</a:t>
                      </a:r>
                      <a:endParaRPr lang="es-AR" sz="1800" b="0" kern="1200" dirty="0">
                        <a:solidFill>
                          <a:schemeClr val="dk1"/>
                        </a:solidFill>
                        <a:latin typeface="+mn-lt"/>
                        <a:ea typeface="+mn-ea"/>
                        <a:cs typeface="+mn-cs"/>
                      </a:endParaRPr>
                    </a:p>
                  </a:txBody>
                  <a:tcPr marL="91437" marR="9143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s-ES" sz="1800" b="1" kern="1200" dirty="0" smtClean="0">
                          <a:sym typeface="Wingdings" panose="05000000000000000000" pitchFamily="2" charset="2"/>
                        </a:rPr>
                        <a:t>a </a:t>
                      </a:r>
                      <a:r>
                        <a:rPr lang="es-ES" sz="1800" kern="1200" dirty="0" smtClean="0">
                          <a:sym typeface="Wingdings" panose="05000000000000000000" pitchFamily="2" charset="2"/>
                        </a:rPr>
                        <a:t>incrementado</a:t>
                      </a:r>
                      <a:endParaRPr lang="es-AR" sz="1800" b="1" kern="1200" dirty="0">
                        <a:solidFill>
                          <a:schemeClr val="dk1"/>
                        </a:solidFill>
                        <a:latin typeface="+mn-lt"/>
                        <a:ea typeface="+mn-ea"/>
                        <a:cs typeface="+mn-cs"/>
                      </a:endParaRPr>
                    </a:p>
                  </a:txBody>
                  <a:tcPr marL="91437" marR="9143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7130492"/>
                  </a:ext>
                </a:extLst>
              </a:tr>
              <a:tr h="800735">
                <a:tc>
                  <a:txBody>
                    <a:bodyPr/>
                    <a:lstStyle/>
                    <a:p>
                      <a:r>
                        <a:rPr lang="es-AR" sz="1800" u="none" strike="noStrike" kern="1200" dirty="0" smtClean="0">
                          <a:effectLst/>
                        </a:rPr>
                        <a:t>Tipo de registro (06):</a:t>
                      </a:r>
                      <a:endParaRPr lang="es-AR" sz="1800" dirty="0"/>
                    </a:p>
                  </a:txBody>
                  <a:tcPr marL="91437" marR="9143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b="1" dirty="0" smtClean="0"/>
                        <a:t>g</a:t>
                      </a:r>
                      <a:r>
                        <a:rPr lang="es-ES" sz="1800" b="1" dirty="0" smtClean="0">
                          <a:sym typeface="Wingdings" panose="05000000000000000000" pitchFamily="2" charset="2"/>
                        </a:rPr>
                        <a:t> </a:t>
                      </a:r>
                      <a:r>
                        <a:rPr lang="es-ES" sz="1800" dirty="0" smtClean="0">
                          <a:sym typeface="Wingdings" panose="05000000000000000000" pitchFamily="2" charset="2"/>
                        </a:rPr>
                        <a:t>material proyectable</a:t>
                      </a:r>
                      <a:endParaRPr lang="es-AR" sz="1800" b="1" dirty="0"/>
                    </a:p>
                  </a:txBody>
                  <a:tcPr marL="91437" marR="9143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0429841"/>
                  </a:ext>
                </a:extLst>
              </a:tr>
              <a:tr h="800735">
                <a:tc>
                  <a:txBody>
                    <a:bodyPr/>
                    <a:lstStyle/>
                    <a:p>
                      <a:r>
                        <a:rPr lang="es-AR" sz="1800" u="none" strike="noStrike" kern="1200" dirty="0" smtClean="0">
                          <a:effectLst/>
                        </a:rPr>
                        <a:t>Nivel bibliográfico (7): </a:t>
                      </a:r>
                      <a:endParaRPr lang="es-AR" sz="1800" dirty="0"/>
                    </a:p>
                  </a:txBody>
                  <a:tcPr marL="91437" marR="9143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b="1" dirty="0" smtClean="0"/>
                        <a:t>m</a:t>
                      </a:r>
                      <a:r>
                        <a:rPr lang="es-ES" sz="1800" b="1" dirty="0" smtClean="0">
                          <a:sym typeface="Wingdings" panose="05000000000000000000" pitchFamily="2" charset="2"/>
                        </a:rPr>
                        <a:t> </a:t>
                      </a:r>
                      <a:r>
                        <a:rPr lang="es-ES" sz="1800" dirty="0" smtClean="0">
                          <a:sym typeface="Wingdings" panose="05000000000000000000" pitchFamily="2" charset="2"/>
                        </a:rPr>
                        <a:t>monografía</a:t>
                      </a:r>
                      <a:endParaRPr lang="es-AR" sz="1800" b="1" dirty="0"/>
                    </a:p>
                  </a:txBody>
                  <a:tcPr marL="91437" marR="9143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2048187"/>
                  </a:ext>
                </a:extLst>
              </a:tr>
              <a:tr h="800735">
                <a:tc>
                  <a:txBody>
                    <a:bodyPr/>
                    <a:lstStyle/>
                    <a:p>
                      <a:r>
                        <a:rPr lang="es-AR" sz="1800" u="none" strike="noStrike" kern="1200" dirty="0" smtClean="0">
                          <a:effectLst/>
                        </a:rPr>
                        <a:t>Tipo de control (8):</a:t>
                      </a:r>
                      <a:endParaRPr lang="es-AR" sz="1800" dirty="0"/>
                    </a:p>
                  </a:txBody>
                  <a:tcPr marL="91437" marR="9143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b="1" dirty="0" smtClean="0"/>
                        <a:t>vacío</a:t>
                      </a:r>
                      <a:endParaRPr lang="es-AR" sz="1800" b="1" dirty="0"/>
                    </a:p>
                  </a:txBody>
                  <a:tcPr marL="91437" marR="9143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5877263"/>
                  </a:ext>
                </a:extLst>
              </a:tr>
              <a:tr h="800735">
                <a:tc>
                  <a:txBody>
                    <a:bodyPr/>
                    <a:lstStyle/>
                    <a:p>
                      <a:r>
                        <a:rPr lang="es-AR" sz="1800" u="none" strike="noStrike" kern="1200" dirty="0" smtClean="0">
                          <a:effectLst/>
                        </a:rPr>
                        <a:t>Codificación de caracteres (09)</a:t>
                      </a:r>
                      <a:endParaRPr lang="es-AR" sz="1800" dirty="0"/>
                    </a:p>
                  </a:txBody>
                  <a:tcPr marL="91437" marR="9143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b="1" dirty="0" smtClean="0"/>
                        <a:t>a</a:t>
                      </a:r>
                      <a:r>
                        <a:rPr lang="es-ES" sz="1800" b="1" dirty="0" smtClean="0">
                          <a:sym typeface="Wingdings" panose="05000000000000000000" pitchFamily="2" charset="2"/>
                        </a:rPr>
                        <a:t> </a:t>
                      </a:r>
                      <a:r>
                        <a:rPr lang="es-ES" sz="1800" dirty="0" smtClean="0">
                          <a:sym typeface="Wingdings" panose="05000000000000000000" pitchFamily="2" charset="2"/>
                        </a:rPr>
                        <a:t>UCS/Unicode</a:t>
                      </a:r>
                      <a:endParaRPr lang="es-ES" sz="1800" b="1" dirty="0" smtClean="0"/>
                    </a:p>
                  </a:txBody>
                  <a:tcPr marL="91437" marR="9143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015795"/>
                  </a:ext>
                </a:extLst>
              </a:tr>
            </a:tbl>
          </a:graphicData>
        </a:graphic>
      </p:graphicFrame>
    </p:spTree>
    <p:extLst>
      <p:ext uri="{BB962C8B-B14F-4D97-AF65-F5344CB8AC3E}">
        <p14:creationId xmlns:p14="http://schemas.microsoft.com/office/powerpoint/2010/main" val="9852368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6963" y="470262"/>
            <a:ext cx="10058400" cy="971052"/>
          </a:xfrm>
        </p:spPr>
        <p:txBody>
          <a:bodyPr>
            <a:noAutofit/>
          </a:bodyPr>
          <a:lstStyle/>
          <a:p>
            <a:pPr algn="ctr" fontAlgn="auto">
              <a:spcAft>
                <a:spcPts val="0"/>
              </a:spcAft>
              <a:defRPr/>
            </a:pPr>
            <a:r>
              <a:rPr lang="es-ES" dirty="0">
                <a:solidFill>
                  <a:schemeClr val="tx1"/>
                </a:solidFill>
                <a:latin typeface="Times New Roman" panose="02020603050405020304" pitchFamily="18" charset="0"/>
                <a:cs typeface="Times New Roman" panose="02020603050405020304" pitchFamily="18" charset="0"/>
              </a:rPr>
              <a:t/>
            </a:r>
            <a:br>
              <a:rPr lang="es-ES" dirty="0">
                <a:solidFill>
                  <a:schemeClr val="tx1"/>
                </a:solidFill>
                <a:latin typeface="Times New Roman" panose="02020603050405020304" pitchFamily="18" charset="0"/>
                <a:cs typeface="Times New Roman" panose="02020603050405020304" pitchFamily="18" charset="0"/>
              </a:rPr>
            </a:br>
            <a:r>
              <a:rPr lang="es-ES" dirty="0">
                <a:solidFill>
                  <a:schemeClr val="tx1"/>
                </a:solidFill>
                <a:latin typeface="Times New Roman" panose="02020603050405020304" pitchFamily="18" charset="0"/>
                <a:cs typeface="Times New Roman" panose="02020603050405020304" pitchFamily="18" charset="0"/>
              </a:rPr>
              <a:t/>
            </a:r>
            <a:br>
              <a:rPr lang="es-ES" dirty="0">
                <a:solidFill>
                  <a:schemeClr val="tx1"/>
                </a:solidFill>
                <a:latin typeface="Times New Roman" panose="02020603050405020304" pitchFamily="18" charset="0"/>
                <a:cs typeface="Times New Roman" panose="02020603050405020304" pitchFamily="18" charset="0"/>
              </a:rPr>
            </a:br>
            <a:r>
              <a:rPr lang="es-ES" dirty="0" smtClean="0">
                <a:solidFill>
                  <a:schemeClr val="tx1"/>
                </a:solidFill>
                <a:latin typeface="Times New Roman" panose="02020603050405020304" pitchFamily="18" charset="0"/>
                <a:cs typeface="Times New Roman" panose="02020603050405020304" pitchFamily="18" charset="0"/>
              </a:rPr>
              <a:t>007 Campo fijo de descripción física</a:t>
            </a:r>
            <a:endParaRPr lang="es-AR"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Marcador de contenido 3"/>
          <p:cNvGraphicFramePr>
            <a:graphicFrameLocks noGrp="1"/>
          </p:cNvGraphicFramePr>
          <p:nvPr>
            <p:ph idx="1"/>
          </p:nvPr>
        </p:nvGraphicFramePr>
        <p:xfrm>
          <a:off x="1096963" y="2152650"/>
          <a:ext cx="10058400" cy="3943350"/>
        </p:xfrm>
        <a:graphic>
          <a:graphicData uri="http://schemas.openxmlformats.org/drawingml/2006/table">
            <a:tbl>
              <a:tblPr firstRow="1" bandRow="1">
                <a:tableStyleId>{2D5ABB26-0587-4C30-8999-92F81FD0307C}</a:tableStyleId>
              </a:tblPr>
              <a:tblGrid>
                <a:gridCol w="4694237">
                  <a:extLst>
                    <a:ext uri="{9D8B030D-6E8A-4147-A177-3AD203B41FA5}">
                      <a16:colId xmlns:a16="http://schemas.microsoft.com/office/drawing/2014/main" val="3115412472"/>
                    </a:ext>
                  </a:extLst>
                </a:gridCol>
                <a:gridCol w="5364163">
                  <a:extLst>
                    <a:ext uri="{9D8B030D-6E8A-4147-A177-3AD203B41FA5}">
                      <a16:colId xmlns:a16="http://schemas.microsoft.com/office/drawing/2014/main" val="590443127"/>
                    </a:ext>
                  </a:extLst>
                </a:gridCol>
              </a:tblGrid>
              <a:tr h="560146">
                <a:tc>
                  <a:txBody>
                    <a:bodyPr/>
                    <a:lstStyle/>
                    <a:p>
                      <a:r>
                        <a:rPr lang="es-AR" sz="1800" u="none" strike="noStrike" kern="1200" dirty="0" smtClean="0">
                          <a:effectLst/>
                        </a:rPr>
                        <a:t>Clase de material (00):</a:t>
                      </a:r>
                      <a:endParaRPr lang="es-AR" sz="1800" b="0" i="0" u="none" strike="noStrike" kern="1200" dirty="0">
                        <a:solidFill>
                          <a:schemeClr val="dk1"/>
                        </a:solidFill>
                        <a:effectLst/>
                        <a:latin typeface="+mn-lt"/>
                        <a:ea typeface="+mn-ea"/>
                        <a:cs typeface="+mn-cs"/>
                      </a:endParaRPr>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s-ES" sz="1800" b="1" kern="1200" dirty="0" smtClean="0"/>
                        <a:t>m</a:t>
                      </a:r>
                      <a:r>
                        <a:rPr lang="es-ES" sz="1800" b="1" kern="1200" dirty="0" smtClean="0">
                          <a:sym typeface="Wingdings" panose="05000000000000000000" pitchFamily="2" charset="2"/>
                        </a:rPr>
                        <a:t> </a:t>
                      </a:r>
                      <a:r>
                        <a:rPr lang="es-ES" sz="1800" kern="1200" dirty="0" smtClean="0">
                          <a:sym typeface="Wingdings" panose="05000000000000000000" pitchFamily="2" charset="2"/>
                        </a:rPr>
                        <a:t>película cinematográfica</a:t>
                      </a:r>
                      <a:endParaRPr lang="es-AR" sz="1800" kern="1200" dirty="0">
                        <a:solidFill>
                          <a:schemeClr val="dk1"/>
                        </a:solidFill>
                        <a:latin typeface="+mn-lt"/>
                        <a:ea typeface="+mn-ea"/>
                        <a:cs typeface="+mn-cs"/>
                      </a:endParaRPr>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7770375"/>
                  </a:ext>
                </a:extLst>
              </a:tr>
              <a:tr h="715665">
                <a:tc>
                  <a:txBody>
                    <a:bodyPr/>
                    <a:lstStyle/>
                    <a:p>
                      <a:r>
                        <a:rPr lang="es-ES" sz="1800" u="none" strike="noStrike" kern="1200" dirty="0" smtClean="0">
                          <a:effectLst/>
                        </a:rPr>
                        <a:t>Designación específica del material (01):</a:t>
                      </a:r>
                      <a:endParaRPr lang="es-AR" dirty="0"/>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b="1" dirty="0" smtClean="0">
                          <a:sym typeface="Wingdings" panose="05000000000000000000" pitchFamily="2" charset="2"/>
                        </a:rPr>
                        <a:t>o </a:t>
                      </a:r>
                      <a:r>
                        <a:rPr lang="es-ES" dirty="0" smtClean="0">
                          <a:sym typeface="Wingdings" panose="05000000000000000000" pitchFamily="2" charset="2"/>
                        </a:rPr>
                        <a:t>rollo de película</a:t>
                      </a:r>
                      <a:endParaRPr lang="es-AR" dirty="0"/>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3178759"/>
                  </a:ext>
                </a:extLst>
              </a:tr>
              <a:tr h="715665">
                <a:tc>
                  <a:txBody>
                    <a:bodyPr/>
                    <a:lstStyle/>
                    <a:p>
                      <a:r>
                        <a:rPr lang="es-AR" sz="1800" u="none" strike="noStrike" kern="1200" dirty="0" smtClean="0">
                          <a:effectLst/>
                        </a:rPr>
                        <a:t>No definido (02):</a:t>
                      </a:r>
                      <a:endParaRPr lang="es-AR" dirty="0"/>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b="1" dirty="0" smtClean="0"/>
                        <a:t>en blanco </a:t>
                      </a:r>
                      <a:r>
                        <a:rPr lang="es-ES" b="1" dirty="0" smtClean="0">
                          <a:sym typeface="Wingdings" panose="05000000000000000000" pitchFamily="2" charset="2"/>
                        </a:rPr>
                        <a:t></a:t>
                      </a:r>
                      <a:r>
                        <a:rPr lang="es-ES" b="1" dirty="0" smtClean="0"/>
                        <a:t> </a:t>
                      </a:r>
                      <a:r>
                        <a:rPr lang="es-ES" dirty="0" smtClean="0"/>
                        <a:t>no definido</a:t>
                      </a:r>
                      <a:endParaRPr lang="es-AR" dirty="0"/>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2501287"/>
                  </a:ext>
                </a:extLst>
              </a:tr>
              <a:tr h="465974">
                <a:tc>
                  <a:txBody>
                    <a:bodyPr/>
                    <a:lstStyle/>
                    <a:p>
                      <a:r>
                        <a:rPr lang="es-AR" sz="1800" u="none" strike="noStrike" kern="1200" dirty="0" smtClean="0">
                          <a:effectLst/>
                        </a:rPr>
                        <a:t>Color (03):</a:t>
                      </a:r>
                      <a:endParaRPr lang="es-AR" dirty="0"/>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b="1" dirty="0" smtClean="0"/>
                        <a:t>b</a:t>
                      </a:r>
                      <a:r>
                        <a:rPr lang="es-ES" b="1" dirty="0" smtClean="0">
                          <a:sym typeface="Wingdings" panose="05000000000000000000" pitchFamily="2" charset="2"/>
                        </a:rPr>
                        <a:t> </a:t>
                      </a:r>
                      <a:r>
                        <a:rPr lang="es-ES" dirty="0" smtClean="0">
                          <a:sym typeface="Wingdings" panose="05000000000000000000" pitchFamily="2" charset="2"/>
                        </a:rPr>
                        <a:t>blanco y negro</a:t>
                      </a:r>
                      <a:r>
                        <a:rPr lang="es-ES" baseline="0" dirty="0" smtClean="0">
                          <a:sym typeface="Wingdings" panose="05000000000000000000" pitchFamily="2" charset="2"/>
                        </a:rPr>
                        <a:t> ; c polícromo</a:t>
                      </a:r>
                      <a:endParaRPr lang="es-AR" dirty="0"/>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5874335"/>
                  </a:ext>
                </a:extLst>
              </a:tr>
              <a:tr h="745074">
                <a:tc>
                  <a:txBody>
                    <a:bodyPr/>
                    <a:lstStyle/>
                    <a:p>
                      <a:r>
                        <a:rPr lang="es-ES" sz="1800" u="none" strike="noStrike" kern="1200" dirty="0" smtClean="0">
                          <a:effectLst/>
                        </a:rPr>
                        <a:t>Formato de presentación de las películas cinematográficas (04):</a:t>
                      </a:r>
                      <a:endParaRPr lang="es-AR" dirty="0"/>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b="1" dirty="0" smtClean="0"/>
                        <a:t>a</a:t>
                      </a:r>
                      <a:r>
                        <a:rPr lang="es-ES" b="1" dirty="0" smtClean="0">
                          <a:sym typeface="Wingdings" panose="05000000000000000000" pitchFamily="2" charset="2"/>
                        </a:rPr>
                        <a:t> </a:t>
                      </a:r>
                      <a:r>
                        <a:rPr lang="es-ES" dirty="0" smtClean="0">
                          <a:sym typeface="Wingdings" panose="05000000000000000000" pitchFamily="2" charset="2"/>
                        </a:rPr>
                        <a:t>banda de sonido normalizada</a:t>
                      </a:r>
                      <a:r>
                        <a:rPr lang="es-ES" baseline="0" dirty="0" smtClean="0">
                          <a:sym typeface="Wingdings" panose="05000000000000000000" pitchFamily="2" charset="2"/>
                        </a:rPr>
                        <a:t> (fotograma reducido)</a:t>
                      </a:r>
                      <a:endParaRPr lang="es-AR" dirty="0"/>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8356387"/>
                  </a:ext>
                </a:extLst>
              </a:tr>
              <a:tr h="740826">
                <a:tc>
                  <a:txBody>
                    <a:bodyPr/>
                    <a:lstStyle/>
                    <a:p>
                      <a:r>
                        <a:rPr lang="es-ES" sz="1800" u="none" strike="noStrike" kern="1200" dirty="0" smtClean="0">
                          <a:effectLst/>
                        </a:rPr>
                        <a:t>Sonido en el medio o por separado (05):</a:t>
                      </a:r>
                      <a:endParaRPr lang="es-AR" dirty="0"/>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b="1" dirty="0" smtClean="0"/>
                        <a:t>en blanco</a:t>
                      </a:r>
                      <a:r>
                        <a:rPr lang="es-ES" b="1" dirty="0" smtClean="0">
                          <a:sym typeface="Wingdings" panose="05000000000000000000" pitchFamily="2" charset="2"/>
                        </a:rPr>
                        <a:t> </a:t>
                      </a:r>
                      <a:r>
                        <a:rPr lang="es-ES" dirty="0" smtClean="0">
                          <a:sym typeface="Wingdings" panose="05000000000000000000" pitchFamily="2" charset="2"/>
                        </a:rPr>
                        <a:t>sin sonido(muda) ; </a:t>
                      </a:r>
                      <a:r>
                        <a:rPr lang="es-ES" b="1" dirty="0" smtClean="0">
                          <a:sym typeface="Wingdings" panose="05000000000000000000" pitchFamily="2" charset="2"/>
                        </a:rPr>
                        <a:t>a </a:t>
                      </a:r>
                      <a:r>
                        <a:rPr lang="es-ES" dirty="0" smtClean="0">
                          <a:sym typeface="Wingdings" panose="05000000000000000000" pitchFamily="2" charset="2"/>
                        </a:rPr>
                        <a:t>sonido incorporado</a:t>
                      </a:r>
                      <a:endParaRPr lang="es-AR" dirty="0"/>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4023156"/>
                  </a:ext>
                </a:extLst>
              </a:tr>
            </a:tbl>
          </a:graphicData>
        </a:graphic>
      </p:graphicFrame>
    </p:spTree>
    <p:extLst>
      <p:ext uri="{BB962C8B-B14F-4D97-AF65-F5344CB8AC3E}">
        <p14:creationId xmlns:p14="http://schemas.microsoft.com/office/powerpoint/2010/main" val="23686892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es-AR" dirty="0" smtClean="0">
                <a:solidFill>
                  <a:schemeClr val="tx1"/>
                </a:solidFill>
                <a:latin typeface="Times New Roman" panose="02020603050405020304" pitchFamily="18" charset="0"/>
                <a:cs typeface="Times New Roman" panose="02020603050405020304" pitchFamily="18" charset="0"/>
              </a:rPr>
              <a:t>Noticiarios cinematográficos </a:t>
            </a:r>
            <a:endParaRPr lang="es-AR" dirty="0">
              <a:solidFill>
                <a:schemeClr val="tx1"/>
              </a:solidFill>
              <a:latin typeface="Times New Roman" panose="02020603050405020304" pitchFamily="18" charset="0"/>
              <a:cs typeface="Times New Roman" panose="02020603050405020304" pitchFamily="18" charset="0"/>
            </a:endParaRPr>
          </a:p>
        </p:txBody>
      </p:sp>
      <p:sp>
        <p:nvSpPr>
          <p:cNvPr id="7" name="Marcador de contenido 6"/>
          <p:cNvSpPr>
            <a:spLocks noGrp="1"/>
          </p:cNvSpPr>
          <p:nvPr>
            <p:ph idx="1"/>
          </p:nvPr>
        </p:nvSpPr>
        <p:spPr>
          <a:xfrm>
            <a:off x="1097280" y="1845733"/>
            <a:ext cx="10058400" cy="4267683"/>
          </a:xfrm>
        </p:spPr>
        <p:txBody>
          <a:bodyPr>
            <a:normAutofit fontScale="92500" lnSpcReduction="10000"/>
          </a:bodyPr>
          <a:lstStyle/>
          <a:p>
            <a:endParaRPr lang="es-ES" sz="2400" dirty="0" smtClean="0"/>
          </a:p>
          <a:p>
            <a:pPr algn="just"/>
            <a:r>
              <a:rPr lang="es-ES" sz="2600" dirty="0" smtClean="0">
                <a:solidFill>
                  <a:schemeClr val="tx1"/>
                </a:solidFill>
                <a:latin typeface="Times New Roman" panose="02020603050405020304" pitchFamily="18" charset="0"/>
                <a:cs typeface="Times New Roman" panose="02020603050405020304" pitchFamily="18" charset="0"/>
              </a:rPr>
              <a:t>Los </a:t>
            </a:r>
            <a:r>
              <a:rPr lang="es-ES" sz="2600" dirty="0">
                <a:solidFill>
                  <a:schemeClr val="tx1"/>
                </a:solidFill>
                <a:latin typeface="Times New Roman" panose="02020603050405020304" pitchFamily="18" charset="0"/>
                <a:cs typeface="Times New Roman" panose="02020603050405020304" pitchFamily="18" charset="0"/>
              </a:rPr>
              <a:t>noticiarios </a:t>
            </a:r>
            <a:r>
              <a:rPr lang="es-ES" sz="2600" dirty="0" smtClean="0">
                <a:solidFill>
                  <a:schemeClr val="tx1"/>
                </a:solidFill>
                <a:latin typeface="Times New Roman" panose="02020603050405020304" pitchFamily="18" charset="0"/>
                <a:cs typeface="Times New Roman" panose="02020603050405020304" pitchFamily="18" charset="0"/>
              </a:rPr>
              <a:t>se </a:t>
            </a:r>
            <a:r>
              <a:rPr lang="es-ES" sz="2600" dirty="0">
                <a:solidFill>
                  <a:schemeClr val="tx1"/>
                </a:solidFill>
                <a:latin typeface="Times New Roman" panose="02020603050405020304" pitchFamily="18" charset="0"/>
                <a:cs typeface="Times New Roman" panose="02020603050405020304" pitchFamily="18" charset="0"/>
              </a:rPr>
              <a:t>convirtieron en un eje fundamental para la expansión del fenómeno cinematográfico y de la consolidación de la industria. Fueron los únicos que proporcionaron a los espectadores una información audiovisual de lo que pasaba en el mundo durante la primera mitad del siglo XX (Paz-Sánchez, 1999</a:t>
            </a:r>
            <a:r>
              <a:rPr lang="es-ES" sz="2600" dirty="0" smtClean="0">
                <a:solidFill>
                  <a:schemeClr val="tx1"/>
                </a:solidFill>
                <a:latin typeface="Times New Roman" panose="02020603050405020304" pitchFamily="18" charset="0"/>
                <a:cs typeface="Times New Roman" panose="02020603050405020304" pitchFamily="18" charset="0"/>
              </a:rPr>
              <a:t>). </a:t>
            </a:r>
          </a:p>
          <a:p>
            <a:pPr algn="just"/>
            <a:r>
              <a:rPr lang="es-ES" sz="2600" dirty="0">
                <a:solidFill>
                  <a:schemeClr val="tx1"/>
                </a:solidFill>
                <a:latin typeface="Times New Roman" panose="02020603050405020304" pitchFamily="18" charset="0"/>
                <a:cs typeface="Times New Roman" panose="02020603050405020304" pitchFamily="18" charset="0"/>
              </a:rPr>
              <a:t>Los noticiarios cinematográficos sonoros en Argentina (</a:t>
            </a:r>
            <a:r>
              <a:rPr lang="es-ES" sz="2600" dirty="0" err="1">
                <a:solidFill>
                  <a:schemeClr val="tx1"/>
                </a:solidFill>
                <a:latin typeface="Times New Roman" panose="02020603050405020304" pitchFamily="18" charset="0"/>
                <a:cs typeface="Times New Roman" panose="02020603050405020304" pitchFamily="18" charset="0"/>
              </a:rPr>
              <a:t>Luchetti</a:t>
            </a:r>
            <a:r>
              <a:rPr lang="es-ES" sz="2600" dirty="0">
                <a:solidFill>
                  <a:schemeClr val="tx1"/>
                </a:solidFill>
                <a:latin typeface="Times New Roman" panose="02020603050405020304" pitchFamily="18" charset="0"/>
                <a:cs typeface="Times New Roman" panose="02020603050405020304" pitchFamily="18" charset="0"/>
              </a:rPr>
              <a:t>, 2016), se editaron regularmente por más de 30 años (1938-1973). Producidos por empresas publicitarias y cinematográficas de propiedad privada, se adaptaron a los diversos gobiernos, combinando sus intereses privados con los requerimientos estatales</a:t>
            </a:r>
            <a:r>
              <a:rPr lang="es-ES" sz="2400" dirty="0">
                <a:solidFill>
                  <a:schemeClr val="tx1"/>
                </a:solidFill>
                <a:latin typeface="Times New Roman" panose="02020603050405020304" pitchFamily="18" charset="0"/>
                <a:cs typeface="Times New Roman" panose="02020603050405020304" pitchFamily="18" charset="0"/>
              </a:rPr>
              <a:t>. </a:t>
            </a:r>
          </a:p>
          <a:p>
            <a:r>
              <a:rPr lang="es-ES" dirty="0">
                <a:solidFill>
                  <a:schemeClr val="tx1"/>
                </a:solidFill>
              </a:rPr>
              <a:t/>
            </a:r>
            <a:br>
              <a:rPr lang="es-ES" dirty="0">
                <a:solidFill>
                  <a:schemeClr val="tx1"/>
                </a:solidFill>
              </a:rPr>
            </a:br>
            <a:endParaRPr lang="es-AR" dirty="0">
              <a:solidFill>
                <a:schemeClr val="tx1"/>
              </a:solidFill>
            </a:endParaRPr>
          </a:p>
        </p:txBody>
      </p:sp>
      <p:pic>
        <p:nvPicPr>
          <p:cNvPr id="8" name="Imagen 7" descr="Warsaw hosting Iranian Film Wee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1069" y="525946"/>
            <a:ext cx="2964611" cy="1211414"/>
          </a:xfrm>
          <a:prstGeom prst="rect">
            <a:avLst/>
          </a:prstGeom>
        </p:spPr>
      </p:pic>
    </p:spTree>
    <p:extLst>
      <p:ext uri="{BB962C8B-B14F-4D97-AF65-F5344CB8AC3E}">
        <p14:creationId xmlns:p14="http://schemas.microsoft.com/office/powerpoint/2010/main" val="9151776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05841" y="287383"/>
            <a:ext cx="10149523" cy="1240970"/>
          </a:xfrm>
        </p:spPr>
        <p:txBody>
          <a:bodyPr>
            <a:noAutofit/>
          </a:bodyPr>
          <a:lstStyle/>
          <a:p>
            <a:pPr algn="ctr" fontAlgn="auto">
              <a:spcAft>
                <a:spcPts val="0"/>
              </a:spcAft>
              <a:defRPr/>
            </a:pPr>
            <a:r>
              <a:rPr lang="es-ES" b="1" dirty="0">
                <a:solidFill>
                  <a:schemeClr val="tx1"/>
                </a:solidFill>
                <a:latin typeface="Times New Roman" panose="02020603050405020304" pitchFamily="18" charset="0"/>
                <a:cs typeface="Times New Roman" panose="02020603050405020304" pitchFamily="18" charset="0"/>
              </a:rPr>
              <a:t/>
            </a:r>
            <a:br>
              <a:rPr lang="es-ES" b="1" dirty="0">
                <a:solidFill>
                  <a:schemeClr val="tx1"/>
                </a:solidFill>
                <a:latin typeface="Times New Roman" panose="02020603050405020304" pitchFamily="18" charset="0"/>
                <a:cs typeface="Times New Roman" panose="02020603050405020304" pitchFamily="18" charset="0"/>
              </a:rPr>
            </a:br>
            <a:r>
              <a:rPr lang="es-ES" b="1" dirty="0">
                <a:solidFill>
                  <a:schemeClr val="tx1"/>
                </a:solidFill>
                <a:latin typeface="Times New Roman" panose="02020603050405020304" pitchFamily="18" charset="0"/>
                <a:cs typeface="Times New Roman" panose="02020603050405020304" pitchFamily="18" charset="0"/>
              </a:rPr>
              <a:t/>
            </a:r>
            <a:br>
              <a:rPr lang="es-ES" b="1" dirty="0">
                <a:solidFill>
                  <a:schemeClr val="tx1"/>
                </a:solidFill>
                <a:latin typeface="Times New Roman" panose="02020603050405020304" pitchFamily="18" charset="0"/>
                <a:cs typeface="Times New Roman" panose="02020603050405020304" pitchFamily="18" charset="0"/>
              </a:rPr>
            </a:br>
            <a:r>
              <a:rPr lang="es-ES" dirty="0" smtClean="0">
                <a:solidFill>
                  <a:schemeClr val="tx1"/>
                </a:solidFill>
                <a:latin typeface="Times New Roman" panose="02020603050405020304" pitchFamily="18" charset="0"/>
                <a:cs typeface="Times New Roman" panose="02020603050405020304" pitchFamily="18" charset="0"/>
              </a:rPr>
              <a:t>007 (Campo fijo de descripción física) –continuación-</a:t>
            </a:r>
            <a:endParaRPr lang="es-AR"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Marcador de contenido 3"/>
          <p:cNvGraphicFramePr>
            <a:graphicFrameLocks noGrp="1"/>
          </p:cNvGraphicFramePr>
          <p:nvPr>
            <p:ph idx="1"/>
          </p:nvPr>
        </p:nvGraphicFramePr>
        <p:xfrm>
          <a:off x="1600200" y="1828800"/>
          <a:ext cx="9555164" cy="4445249"/>
        </p:xfrm>
        <a:graphic>
          <a:graphicData uri="http://schemas.openxmlformats.org/drawingml/2006/table">
            <a:tbl>
              <a:tblPr firstRow="1" bandRow="1">
                <a:tableStyleId>{2D5ABB26-0587-4C30-8999-92F81FD0307C}</a:tableStyleId>
              </a:tblPr>
              <a:tblGrid>
                <a:gridCol w="4777582">
                  <a:extLst>
                    <a:ext uri="{9D8B030D-6E8A-4147-A177-3AD203B41FA5}">
                      <a16:colId xmlns:a16="http://schemas.microsoft.com/office/drawing/2014/main" val="3115412472"/>
                    </a:ext>
                  </a:extLst>
                </a:gridCol>
                <a:gridCol w="4777582">
                  <a:extLst>
                    <a:ext uri="{9D8B030D-6E8A-4147-A177-3AD203B41FA5}">
                      <a16:colId xmlns:a16="http://schemas.microsoft.com/office/drawing/2014/main" val="590443127"/>
                    </a:ext>
                  </a:extLst>
                </a:gridCol>
              </a:tblGrid>
              <a:tr h="1188631">
                <a:tc>
                  <a:txBody>
                    <a:bodyPr/>
                    <a:lstStyle/>
                    <a:p>
                      <a:r>
                        <a:rPr lang="es-AR" sz="1800" u="none" strike="noStrike" kern="1200" dirty="0" smtClean="0">
                          <a:effectLst/>
                        </a:rPr>
                        <a:t>Medio sonoro (06):</a:t>
                      </a:r>
                      <a:endParaRPr lang="es-AR" sz="1800" b="0" i="0" u="none" strike="noStrike" kern="1200" dirty="0">
                        <a:solidFill>
                          <a:schemeClr val="dk1"/>
                        </a:solidFill>
                        <a:effectLst/>
                        <a:latin typeface="+mn-lt"/>
                        <a:ea typeface="+mn-ea"/>
                        <a:cs typeface="+mn-cs"/>
                      </a:endParaRPr>
                    </a:p>
                  </a:txBody>
                  <a:tcPr marL="91437" marR="91437"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a:r>
                        <a:rPr lang="es-ES" sz="1800" b="1" u="none" strike="noStrike" kern="1200" dirty="0" smtClean="0">
                          <a:effectLst/>
                        </a:rPr>
                        <a:t>en blanco</a:t>
                      </a:r>
                      <a:r>
                        <a:rPr lang="es-ES" sz="1800" b="1" u="none" strike="noStrike" kern="1200" dirty="0" smtClean="0">
                          <a:effectLst/>
                          <a:sym typeface="Wingdings" panose="05000000000000000000" pitchFamily="2" charset="2"/>
                        </a:rPr>
                        <a:t></a:t>
                      </a:r>
                      <a:r>
                        <a:rPr lang="es-ES" sz="1800" u="none" strike="noStrike" kern="1200" dirty="0" smtClean="0">
                          <a:effectLst/>
                          <a:sym typeface="Wingdings" panose="05000000000000000000" pitchFamily="2" charset="2"/>
                        </a:rPr>
                        <a:t> sin sonido (muda)</a:t>
                      </a:r>
                      <a:endParaRPr lang="es-ES" sz="1800" u="none" strike="noStrike" kern="1200" dirty="0" smtClean="0">
                        <a:effectLst/>
                      </a:endParaRPr>
                    </a:p>
                    <a:p>
                      <a:pPr rtl="0"/>
                      <a:r>
                        <a:rPr lang="es-ES" sz="1800" b="1" u="none" strike="noStrike" kern="1200" dirty="0" smtClean="0">
                          <a:effectLst/>
                        </a:rPr>
                        <a:t>a </a:t>
                      </a:r>
                      <a:r>
                        <a:rPr lang="es-ES" sz="1800" b="1" u="none" strike="noStrike" kern="1200" dirty="0" smtClean="0">
                          <a:effectLst/>
                          <a:sym typeface="Wingdings" panose="05000000000000000000" pitchFamily="2" charset="2"/>
                        </a:rPr>
                        <a:t></a:t>
                      </a:r>
                      <a:r>
                        <a:rPr lang="es-ES" sz="1800" u="none" strike="noStrike" kern="1200" dirty="0" smtClean="0">
                          <a:effectLst/>
                        </a:rPr>
                        <a:t> Banda sonora óptica en película cinematográfica</a:t>
                      </a:r>
                      <a:r>
                        <a:rPr lang="es-ES" sz="1800" dirty="0" smtClean="0"/>
                        <a:t/>
                      </a:r>
                      <a:br>
                        <a:rPr lang="es-ES" sz="1800" dirty="0" smtClean="0"/>
                      </a:br>
                      <a:endParaRPr lang="es-AR" sz="1800" dirty="0"/>
                    </a:p>
                  </a:txBody>
                  <a:tcPr marL="91437" marR="91437"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7770375"/>
                  </a:ext>
                </a:extLst>
              </a:tr>
              <a:tr h="640032">
                <a:tc>
                  <a:txBody>
                    <a:bodyPr/>
                    <a:lstStyle/>
                    <a:p>
                      <a:r>
                        <a:rPr lang="es-AR" sz="1800" u="none" strike="noStrike" kern="1200" dirty="0" smtClean="0">
                          <a:effectLst/>
                        </a:rPr>
                        <a:t>Dimensiones (07) :</a:t>
                      </a:r>
                      <a:endParaRPr lang="es-AR" sz="1800" dirty="0"/>
                    </a:p>
                  </a:txBody>
                  <a:tcPr marL="91437" marR="91437"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800" b="1" u="none" strike="noStrike" kern="1200" dirty="0" smtClean="0">
                          <a:effectLst/>
                        </a:rPr>
                        <a:t>f </a:t>
                      </a:r>
                      <a:r>
                        <a:rPr lang="es-AR" sz="1800" b="1" u="none" strike="noStrike" kern="1200" dirty="0" smtClean="0">
                          <a:effectLst/>
                          <a:sym typeface="Wingdings" panose="05000000000000000000" pitchFamily="2" charset="2"/>
                        </a:rPr>
                        <a:t></a:t>
                      </a:r>
                      <a:r>
                        <a:rPr lang="es-AR" sz="1800" u="none" strike="noStrike" kern="1200" dirty="0" smtClean="0">
                          <a:effectLst/>
                        </a:rPr>
                        <a:t>35 mm;</a:t>
                      </a:r>
                      <a:r>
                        <a:rPr lang="es-AR" sz="1800" b="1" u="none" strike="noStrike" kern="1200" baseline="0" dirty="0" smtClean="0">
                          <a:effectLst/>
                        </a:rPr>
                        <a:t> </a:t>
                      </a:r>
                      <a:r>
                        <a:rPr lang="es-AR" sz="1800" b="1" u="none" strike="noStrike" kern="1200" dirty="0" smtClean="0">
                          <a:effectLst/>
                        </a:rPr>
                        <a:t>d </a:t>
                      </a:r>
                      <a:r>
                        <a:rPr lang="es-AR" sz="1800" b="1" u="none" strike="noStrike" kern="1200" dirty="0" smtClean="0">
                          <a:effectLst/>
                          <a:sym typeface="Wingdings" panose="05000000000000000000" pitchFamily="2" charset="2"/>
                        </a:rPr>
                        <a:t></a:t>
                      </a:r>
                      <a:r>
                        <a:rPr lang="es-AR" sz="1800" u="none" strike="noStrike" kern="1200" dirty="0" smtClean="0">
                          <a:effectLst/>
                        </a:rPr>
                        <a:t>16 mm</a:t>
                      </a:r>
                      <a:endParaRPr lang="es-AR" sz="1800" dirty="0" smtClean="0">
                        <a:effectLst/>
                      </a:endParaRPr>
                    </a:p>
                    <a:p>
                      <a:pPr rtl="0"/>
                      <a:endParaRPr lang="es-AR" sz="1800" dirty="0" smtClean="0">
                        <a:effectLst/>
                      </a:endParaRPr>
                    </a:p>
                  </a:txBody>
                  <a:tcPr marL="91437" marR="91437"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3178759"/>
                  </a:ext>
                </a:extLst>
              </a:tr>
              <a:tr h="914332">
                <a:tc>
                  <a:txBody>
                    <a:bodyPr/>
                    <a:lstStyle/>
                    <a:p>
                      <a:r>
                        <a:rPr lang="es-ES" sz="1800" u="none" strike="noStrike" kern="1200" dirty="0" smtClean="0">
                          <a:effectLst/>
                        </a:rPr>
                        <a:t>Configuración de canales de reproducción (del sonido) (08):</a:t>
                      </a:r>
                      <a:endParaRPr lang="es-AR" sz="1800" dirty="0"/>
                    </a:p>
                  </a:txBody>
                  <a:tcPr marL="91437" marR="91437"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a:r>
                        <a:rPr lang="es-AR" sz="1800" b="1" u="none" strike="noStrike" kern="1200" dirty="0" smtClean="0">
                          <a:effectLst/>
                          <a:sym typeface="Wingdings" panose="05000000000000000000" pitchFamily="2" charset="2"/>
                        </a:rPr>
                        <a:t>m</a:t>
                      </a:r>
                      <a:r>
                        <a:rPr lang="es-AR" sz="1800" b="1" u="none" strike="noStrike" kern="1200" dirty="0" smtClean="0">
                          <a:effectLst/>
                        </a:rPr>
                        <a:t> </a:t>
                      </a:r>
                      <a:r>
                        <a:rPr lang="es-AR" sz="1800" u="none" strike="noStrike" kern="1200" dirty="0" smtClean="0">
                          <a:effectLst/>
                        </a:rPr>
                        <a:t>Monoaural  </a:t>
                      </a:r>
                      <a:endParaRPr lang="es-AR" sz="1800" dirty="0" smtClean="0">
                        <a:effectLst/>
                      </a:endParaRPr>
                    </a:p>
                    <a:p>
                      <a:pPr rtl="0"/>
                      <a:r>
                        <a:rPr lang="es-AR" sz="1800" b="1" u="none" strike="noStrike" kern="1200" dirty="0" smtClean="0">
                          <a:effectLst/>
                          <a:sym typeface="Wingdings" panose="05000000000000000000" pitchFamily="2" charset="2"/>
                        </a:rPr>
                        <a:t>u</a:t>
                      </a:r>
                      <a:r>
                        <a:rPr lang="es-AR" sz="1800" u="none" strike="noStrike" kern="1200" dirty="0" smtClean="0">
                          <a:effectLst/>
                        </a:rPr>
                        <a:t>  Desconocido </a:t>
                      </a:r>
                      <a:endParaRPr lang="es-AR" sz="1800" dirty="0" smtClean="0">
                        <a:effectLst/>
                      </a:endParaRPr>
                    </a:p>
                    <a:p>
                      <a:endParaRPr lang="es-AR" sz="1800" dirty="0"/>
                    </a:p>
                  </a:txBody>
                  <a:tcPr marL="91437" marR="91437"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2501287"/>
                  </a:ext>
                </a:extLst>
              </a:tr>
              <a:tr h="365733">
                <a:tc>
                  <a:txBody>
                    <a:bodyPr/>
                    <a:lstStyle/>
                    <a:p>
                      <a:r>
                        <a:rPr lang="es-ES" sz="1800" u="none" strike="noStrike" kern="1200" dirty="0" smtClean="0">
                          <a:effectLst/>
                        </a:rPr>
                        <a:t>Elementos de producción (09):</a:t>
                      </a:r>
                      <a:endParaRPr lang="es-AR" sz="1800" dirty="0"/>
                    </a:p>
                  </a:txBody>
                  <a:tcPr marL="91437" marR="91437"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AR" sz="1800" b="1" u="none" strike="noStrike" kern="1200" dirty="0" smtClean="0">
                          <a:effectLst/>
                          <a:sym typeface="Wingdings" panose="05000000000000000000" pitchFamily="2" charset="2"/>
                        </a:rPr>
                        <a:t>z</a:t>
                      </a:r>
                      <a:r>
                        <a:rPr lang="es-AR" sz="1800" u="none" strike="noStrike" kern="1200" dirty="0" smtClean="0">
                          <a:effectLst/>
                        </a:rPr>
                        <a:t>  Otro </a:t>
                      </a:r>
                      <a:endParaRPr lang="es-AR" sz="1800" dirty="0"/>
                    </a:p>
                  </a:txBody>
                  <a:tcPr marL="91437" marR="91437"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5874335"/>
                  </a:ext>
                </a:extLst>
              </a:tr>
              <a:tr h="696239">
                <a:tc>
                  <a:txBody>
                    <a:bodyPr/>
                    <a:lstStyle/>
                    <a:p>
                      <a:r>
                        <a:rPr lang="es-AR" sz="1800" u="none" strike="noStrike" kern="1200" dirty="0" smtClean="0">
                          <a:effectLst/>
                        </a:rPr>
                        <a:t>Aspecto positivo / negativo (polaridad) (10):</a:t>
                      </a:r>
                      <a:endParaRPr lang="es-AR" sz="1800" dirty="0"/>
                    </a:p>
                  </a:txBody>
                  <a:tcPr marL="91437" marR="91437"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a:r>
                        <a:rPr lang="es-AR" sz="1800" b="1" u="none" strike="noStrike" kern="1200" dirty="0" smtClean="0">
                          <a:effectLst/>
                        </a:rPr>
                        <a:t>a </a:t>
                      </a:r>
                      <a:r>
                        <a:rPr lang="es-AR" sz="1800" b="1" u="none" strike="noStrike" kern="1200" dirty="0" smtClean="0">
                          <a:effectLst/>
                          <a:sym typeface="Wingdings" panose="05000000000000000000" pitchFamily="2" charset="2"/>
                        </a:rPr>
                        <a:t></a:t>
                      </a:r>
                      <a:r>
                        <a:rPr lang="es-AR" sz="1800" b="1" u="none" strike="noStrike" kern="1200" dirty="0" smtClean="0">
                          <a:effectLst/>
                        </a:rPr>
                        <a:t> </a:t>
                      </a:r>
                      <a:r>
                        <a:rPr lang="es-AR" sz="1800" u="none" strike="noStrike" kern="1200" dirty="0" smtClean="0">
                          <a:effectLst/>
                        </a:rPr>
                        <a:t>Positivo</a:t>
                      </a:r>
                      <a:endParaRPr lang="es-AR" sz="1800" dirty="0" smtClean="0">
                        <a:effectLst/>
                      </a:endParaRPr>
                    </a:p>
                    <a:p>
                      <a:pPr rtl="0"/>
                      <a:r>
                        <a:rPr lang="es-AR" sz="1800" b="1" u="none" strike="noStrike" kern="1200" dirty="0" smtClean="0">
                          <a:effectLst/>
                        </a:rPr>
                        <a:t>b </a:t>
                      </a:r>
                      <a:r>
                        <a:rPr lang="es-AR" sz="1800" b="1" u="none" strike="noStrike" kern="1200" dirty="0" smtClean="0">
                          <a:effectLst/>
                          <a:sym typeface="Wingdings" panose="05000000000000000000" pitchFamily="2" charset="2"/>
                        </a:rPr>
                        <a:t></a:t>
                      </a:r>
                      <a:r>
                        <a:rPr lang="es-AR" sz="1800" b="1" u="none" strike="noStrike" kern="1200" dirty="0" smtClean="0">
                          <a:effectLst/>
                        </a:rPr>
                        <a:t> </a:t>
                      </a:r>
                      <a:r>
                        <a:rPr lang="es-AR" sz="1800" u="none" strike="noStrike" kern="1200" dirty="0" smtClean="0">
                          <a:effectLst/>
                        </a:rPr>
                        <a:t>Negativo</a:t>
                      </a:r>
                      <a:endParaRPr lang="es-AR" sz="1800" dirty="0" smtClean="0">
                        <a:effectLst/>
                      </a:endParaRPr>
                    </a:p>
                  </a:txBody>
                  <a:tcPr marL="91437" marR="91437"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8356387"/>
                  </a:ext>
                </a:extLst>
              </a:tr>
              <a:tr h="640032">
                <a:tc>
                  <a:txBody>
                    <a:bodyPr/>
                    <a:lstStyle/>
                    <a:p>
                      <a:r>
                        <a:rPr lang="es-AR" sz="1800" u="none" strike="noStrike" kern="1200" dirty="0" smtClean="0">
                          <a:effectLst/>
                        </a:rPr>
                        <a:t>Generación (11): </a:t>
                      </a:r>
                      <a:endParaRPr lang="es-AR" sz="1800" dirty="0"/>
                    </a:p>
                  </a:txBody>
                  <a:tcPr marL="91437" marR="91437"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a:r>
                        <a:rPr lang="es-ES" sz="1800" b="1" u="none" strike="noStrike" kern="1200" dirty="0" smtClean="0">
                          <a:effectLst/>
                          <a:sym typeface="Wingdings" panose="05000000000000000000" pitchFamily="2" charset="2"/>
                        </a:rPr>
                        <a:t>e </a:t>
                      </a:r>
                      <a:r>
                        <a:rPr lang="es-ES" sz="1800" u="none" strike="noStrike" kern="1200" dirty="0" smtClean="0">
                          <a:effectLst/>
                          <a:sym typeface="Wingdings" panose="05000000000000000000" pitchFamily="2" charset="2"/>
                        </a:rPr>
                        <a:t>s</a:t>
                      </a:r>
                      <a:r>
                        <a:rPr lang="es-ES" sz="1800" u="none" strike="noStrike" kern="1200" dirty="0" smtClean="0">
                          <a:effectLst/>
                        </a:rPr>
                        <a:t>i dice "máster" (ya sea positivo o negativo)</a:t>
                      </a:r>
                      <a:endParaRPr lang="es-ES" sz="1800" dirty="0" smtClean="0">
                        <a:effectLst/>
                      </a:endParaRPr>
                    </a:p>
                    <a:p>
                      <a:r>
                        <a:rPr lang="es-ES" sz="1800" b="1" u="none" strike="noStrike" kern="1200" dirty="0" smtClean="0">
                          <a:effectLst/>
                        </a:rPr>
                        <a:t>d</a:t>
                      </a:r>
                      <a:r>
                        <a:rPr lang="es-ES" sz="1800" b="1" u="none" strike="noStrike" kern="1200" dirty="0" smtClean="0">
                          <a:effectLst/>
                          <a:sym typeface="Wingdings" panose="05000000000000000000" pitchFamily="2" charset="2"/>
                        </a:rPr>
                        <a:t> </a:t>
                      </a:r>
                      <a:r>
                        <a:rPr lang="es-ES" sz="1800" u="none" strike="noStrike" kern="1200" dirty="0" smtClean="0">
                          <a:effectLst/>
                          <a:sym typeface="Wingdings" panose="05000000000000000000" pitchFamily="2" charset="2"/>
                        </a:rPr>
                        <a:t>si no dice “máster”</a:t>
                      </a:r>
                      <a:endParaRPr lang="es-AR" sz="1800" dirty="0"/>
                    </a:p>
                  </a:txBody>
                  <a:tcPr marL="91437" marR="91437"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4023156"/>
                  </a:ext>
                </a:extLst>
              </a:tr>
            </a:tbl>
          </a:graphicData>
        </a:graphic>
      </p:graphicFrame>
    </p:spTree>
    <p:extLst>
      <p:ext uri="{BB962C8B-B14F-4D97-AF65-F5344CB8AC3E}">
        <p14:creationId xmlns:p14="http://schemas.microsoft.com/office/powerpoint/2010/main" val="4359735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6963" y="248194"/>
            <a:ext cx="10058400" cy="1362937"/>
          </a:xfrm>
        </p:spPr>
        <p:txBody>
          <a:bodyPr>
            <a:normAutofit fontScale="90000"/>
          </a:bodyPr>
          <a:lstStyle/>
          <a:p>
            <a:pPr algn="ctr" fontAlgn="auto">
              <a:spcAft>
                <a:spcPts val="0"/>
              </a:spcAft>
              <a:defRPr/>
            </a:pPr>
            <a:r>
              <a:rPr lang="es-ES" b="1" dirty="0">
                <a:solidFill>
                  <a:schemeClr val="tx1"/>
                </a:solidFill>
                <a:latin typeface="Times New Roman" panose="02020603050405020304" pitchFamily="18" charset="0"/>
                <a:cs typeface="Times New Roman" panose="02020603050405020304" pitchFamily="18" charset="0"/>
              </a:rPr>
              <a:t/>
            </a:r>
            <a:br>
              <a:rPr lang="es-ES" b="1" dirty="0">
                <a:solidFill>
                  <a:schemeClr val="tx1"/>
                </a:solidFill>
                <a:latin typeface="Times New Roman" panose="02020603050405020304" pitchFamily="18" charset="0"/>
                <a:cs typeface="Times New Roman" panose="02020603050405020304" pitchFamily="18" charset="0"/>
              </a:rPr>
            </a:br>
            <a:r>
              <a:rPr lang="es-ES" b="1" dirty="0">
                <a:solidFill>
                  <a:schemeClr val="tx1"/>
                </a:solidFill>
                <a:latin typeface="Times New Roman" panose="02020603050405020304" pitchFamily="18" charset="0"/>
                <a:cs typeface="Times New Roman" panose="02020603050405020304" pitchFamily="18" charset="0"/>
              </a:rPr>
              <a:t/>
            </a:r>
            <a:br>
              <a:rPr lang="es-ES" b="1" dirty="0">
                <a:solidFill>
                  <a:schemeClr val="tx1"/>
                </a:solidFill>
                <a:latin typeface="Times New Roman" panose="02020603050405020304" pitchFamily="18" charset="0"/>
                <a:cs typeface="Times New Roman" panose="02020603050405020304" pitchFamily="18" charset="0"/>
              </a:rPr>
            </a:br>
            <a:r>
              <a:rPr lang="es-ES" b="1" dirty="0">
                <a:solidFill>
                  <a:schemeClr val="tx1"/>
                </a:solidFill>
                <a:latin typeface="Times New Roman" panose="02020603050405020304" pitchFamily="18" charset="0"/>
                <a:cs typeface="Times New Roman" panose="02020603050405020304" pitchFamily="18" charset="0"/>
              </a:rPr>
              <a:t>007 (Campo fijo de descripción física) –continuación-</a:t>
            </a:r>
            <a:endParaRPr lang="es-AR" sz="1600" b="1" dirty="0">
              <a:solidFill>
                <a:schemeClr val="tx1">
                  <a:lumMod val="75000"/>
                  <a:lumOff val="25000"/>
                </a:schemeClr>
              </a:solidFill>
            </a:endParaRPr>
          </a:p>
        </p:txBody>
      </p:sp>
      <p:graphicFrame>
        <p:nvGraphicFramePr>
          <p:cNvPr id="4" name="Marcador de contenido 3"/>
          <p:cNvGraphicFramePr>
            <a:graphicFrameLocks noGrp="1"/>
          </p:cNvGraphicFramePr>
          <p:nvPr>
            <p:ph idx="1"/>
          </p:nvPr>
        </p:nvGraphicFramePr>
        <p:xfrm>
          <a:off x="1096963" y="2011363"/>
          <a:ext cx="10085387" cy="4284671"/>
        </p:xfrm>
        <a:graphic>
          <a:graphicData uri="http://schemas.openxmlformats.org/drawingml/2006/table">
            <a:tbl>
              <a:tblPr firstRow="1" bandRow="1">
                <a:tableStyleId>{2D5ABB26-0587-4C30-8999-92F81FD0307C}</a:tableStyleId>
              </a:tblPr>
              <a:tblGrid>
                <a:gridCol w="5029200">
                  <a:extLst>
                    <a:ext uri="{9D8B030D-6E8A-4147-A177-3AD203B41FA5}">
                      <a16:colId xmlns:a16="http://schemas.microsoft.com/office/drawing/2014/main" val="3115412472"/>
                    </a:ext>
                  </a:extLst>
                </a:gridCol>
                <a:gridCol w="5056187">
                  <a:extLst>
                    <a:ext uri="{9D8B030D-6E8A-4147-A177-3AD203B41FA5}">
                      <a16:colId xmlns:a16="http://schemas.microsoft.com/office/drawing/2014/main" val="590443127"/>
                    </a:ext>
                  </a:extLst>
                </a:gridCol>
              </a:tblGrid>
              <a:tr h="666647">
                <a:tc>
                  <a:txBody>
                    <a:bodyPr/>
                    <a:lstStyle/>
                    <a:p>
                      <a:r>
                        <a:rPr lang="es-AR" sz="1800" u="none" strike="noStrike" kern="1200" dirty="0" smtClean="0">
                          <a:effectLst/>
                        </a:rPr>
                        <a:t>Base del filme (12):</a:t>
                      </a:r>
                      <a:endParaRPr lang="es-AR" sz="1800" b="0" i="0" u="none" strike="noStrike"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b="1" u="none" strike="noStrike" kern="1200" dirty="0" smtClean="0">
                          <a:effectLst/>
                          <a:sym typeface="Wingdings" panose="05000000000000000000" pitchFamily="2" charset="2"/>
                        </a:rPr>
                        <a:t>r</a:t>
                      </a:r>
                      <a:r>
                        <a:rPr lang="es-ES" sz="1800" b="1" u="none" strike="noStrike" kern="1200" dirty="0" smtClean="0">
                          <a:effectLst/>
                        </a:rPr>
                        <a:t> </a:t>
                      </a:r>
                      <a:r>
                        <a:rPr lang="es-ES" sz="1800" u="none" strike="noStrike" kern="1200" dirty="0" smtClean="0">
                          <a:effectLst/>
                        </a:rPr>
                        <a:t>(base de seguridad, mixta)</a:t>
                      </a:r>
                      <a:endParaRPr lang="es-AR" sz="1800" b="0" i="0" u="none" strike="noStrike"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7770375"/>
                  </a:ext>
                </a:extLst>
              </a:tr>
              <a:tr h="675906">
                <a:tc>
                  <a:txBody>
                    <a:bodyPr/>
                    <a:lstStyle/>
                    <a:p>
                      <a:r>
                        <a:rPr lang="es-AR" sz="1800" u="none" strike="noStrike" kern="1200" dirty="0" smtClean="0">
                          <a:effectLst/>
                        </a:rPr>
                        <a:t>Categorías refinadas (específicas) de color (13):</a:t>
                      </a:r>
                      <a:endParaRPr lang="es-AR"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AR" sz="1800" b="1" u="none" strike="noStrike" kern="1200" dirty="0" smtClean="0">
                          <a:effectLst/>
                        </a:rPr>
                        <a:t>u </a:t>
                      </a:r>
                      <a:r>
                        <a:rPr lang="es-AR" sz="1800" b="1" u="none" strike="noStrike" kern="1200" dirty="0" smtClean="0">
                          <a:effectLst/>
                          <a:sym typeface="Wingdings" panose="05000000000000000000" pitchFamily="2" charset="2"/>
                        </a:rPr>
                        <a:t></a:t>
                      </a:r>
                      <a:r>
                        <a:rPr lang="es-AR" sz="1800" b="1" u="none" strike="noStrike" kern="1200" dirty="0" smtClean="0">
                          <a:effectLst/>
                        </a:rPr>
                        <a:t> </a:t>
                      </a:r>
                      <a:r>
                        <a:rPr lang="es-AR" sz="1800" u="none" strike="noStrike" kern="1200" dirty="0" smtClean="0">
                          <a:effectLst/>
                        </a:rPr>
                        <a:t>desconocido</a:t>
                      </a:r>
                      <a:endParaRPr lang="es-AR"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3178759"/>
                  </a:ext>
                </a:extLst>
              </a:tr>
              <a:tr h="675906">
                <a:tc>
                  <a:txBody>
                    <a:bodyPr/>
                    <a:lstStyle/>
                    <a:p>
                      <a:r>
                        <a:rPr lang="es-ES" sz="1800" u="none" strike="noStrike" kern="1200" dirty="0" smtClean="0">
                          <a:effectLst/>
                        </a:rPr>
                        <a:t>Tipo de color de la base o copia (impresión) (14):</a:t>
                      </a:r>
                      <a:endParaRPr lang="es-AR"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AR" sz="1800" b="1" u="none" strike="noStrike" kern="1200" dirty="0" smtClean="0">
                          <a:effectLst/>
                        </a:rPr>
                        <a:t>u </a:t>
                      </a:r>
                      <a:r>
                        <a:rPr lang="es-AR" sz="1800" b="1" u="none" strike="noStrike" kern="1200" dirty="0" smtClean="0">
                          <a:effectLst/>
                          <a:sym typeface="Wingdings" panose="05000000000000000000" pitchFamily="2" charset="2"/>
                        </a:rPr>
                        <a:t></a:t>
                      </a:r>
                      <a:r>
                        <a:rPr lang="es-AR" sz="1800" b="1" u="none" strike="noStrike" kern="1200" dirty="0" smtClean="0">
                          <a:effectLst/>
                        </a:rPr>
                        <a:t> </a:t>
                      </a:r>
                      <a:r>
                        <a:rPr lang="es-AR" sz="1800" u="none" strike="noStrike" kern="1200" dirty="0" smtClean="0">
                          <a:effectLst/>
                        </a:rPr>
                        <a:t>desconocido </a:t>
                      </a:r>
                      <a:endParaRPr lang="es-AR"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2501287"/>
                  </a:ext>
                </a:extLst>
              </a:tr>
              <a:tr h="675906">
                <a:tc>
                  <a:txBody>
                    <a:bodyPr/>
                    <a:lstStyle/>
                    <a:p>
                      <a:r>
                        <a:rPr lang="es-AR" sz="1800" u="none" strike="noStrike" kern="1200" dirty="0" smtClean="0">
                          <a:effectLst/>
                        </a:rPr>
                        <a:t>Estado (grado) de deterioro (15) :</a:t>
                      </a:r>
                      <a:endParaRPr lang="es-AR"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AR" sz="1800" b="1" u="none" strike="noStrike" kern="1200" dirty="0" smtClean="0">
                          <a:effectLst/>
                        </a:rPr>
                        <a:t>k </a:t>
                      </a:r>
                      <a:r>
                        <a:rPr lang="es-AR" sz="1800" b="1" u="none" strike="noStrike" kern="1200" dirty="0" smtClean="0">
                          <a:effectLst/>
                          <a:sym typeface="Wingdings" panose="05000000000000000000" pitchFamily="2" charset="2"/>
                        </a:rPr>
                        <a:t></a:t>
                      </a:r>
                      <a:r>
                        <a:rPr lang="es-AR" sz="1800" b="1" u="none" strike="noStrike" kern="1200" dirty="0" smtClean="0">
                          <a:effectLst/>
                        </a:rPr>
                        <a:t> </a:t>
                      </a:r>
                      <a:r>
                        <a:rPr lang="es-AR" sz="1800" u="none" strike="noStrike" kern="1200" dirty="0" smtClean="0">
                          <a:effectLst/>
                        </a:rPr>
                        <a:t>No nitrato - deterioro detectable (olor a </a:t>
                      </a:r>
                      <a:r>
                        <a:rPr lang="es-AR" sz="1800" u="none" strike="noStrike" kern="1200" dirty="0" err="1" smtClean="0">
                          <a:effectLst/>
                        </a:rPr>
                        <a:t>diacetato</a:t>
                      </a:r>
                      <a:r>
                        <a:rPr lang="es-AR" sz="1800" u="none" strike="noStrike" kern="1200" dirty="0" smtClean="0">
                          <a:effectLst/>
                        </a:rPr>
                        <a:t>) </a:t>
                      </a:r>
                      <a:endParaRPr lang="es-AR"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5874335"/>
                  </a:ext>
                </a:extLst>
              </a:tr>
              <a:tr h="675906">
                <a:tc>
                  <a:txBody>
                    <a:bodyPr/>
                    <a:lstStyle/>
                    <a:p>
                      <a:r>
                        <a:rPr lang="es-AR" sz="1800" u="none" strike="noStrike" kern="1200" dirty="0" smtClean="0">
                          <a:effectLst/>
                        </a:rPr>
                        <a:t>Entereza (integridad) (16):</a:t>
                      </a:r>
                      <a:endParaRPr lang="es-AR"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AR" sz="1800" u="none" strike="noStrike" kern="1200" dirty="0" smtClean="0">
                          <a:effectLst/>
                          <a:sym typeface="Wingdings" panose="05000000000000000000" pitchFamily="2" charset="2"/>
                        </a:rPr>
                        <a:t>u</a:t>
                      </a:r>
                      <a:r>
                        <a:rPr lang="es-AR" sz="1800" u="none" strike="noStrike" kern="1200" dirty="0" smtClean="0">
                          <a:effectLst/>
                        </a:rPr>
                        <a:t> Desconocido </a:t>
                      </a:r>
                      <a:endParaRPr lang="es-AR"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8356387"/>
                  </a:ext>
                </a:extLst>
              </a:tr>
              <a:tr h="914391">
                <a:tc>
                  <a:txBody>
                    <a:bodyPr/>
                    <a:lstStyle/>
                    <a:p>
                      <a:r>
                        <a:rPr lang="es-ES" sz="1800" u="none" strike="noStrike" kern="1200" dirty="0" smtClean="0">
                          <a:effectLst/>
                        </a:rPr>
                        <a:t>Fecha de inspección del film</a:t>
                      </a:r>
                      <a:r>
                        <a:rPr lang="es-ES" sz="1800" u="none" strike="noStrike" kern="1200" baseline="0" dirty="0" smtClean="0">
                          <a:effectLst/>
                        </a:rPr>
                        <a:t> (17-22):</a:t>
                      </a:r>
                      <a:endParaRPr lang="es-AR"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u="none" strike="noStrike" kern="1200" dirty="0" smtClean="0">
                          <a:effectLst/>
                        </a:rPr>
                        <a:t>Seis (6) caracteres (siglo, año</a:t>
                      </a:r>
                      <a:r>
                        <a:rPr lang="es-ES" sz="1800" u="none" strike="noStrike" kern="1200" baseline="0" dirty="0" smtClean="0">
                          <a:effectLst/>
                        </a:rPr>
                        <a:t> y mes)</a:t>
                      </a:r>
                      <a:r>
                        <a:rPr lang="es-ES" sz="1800" u="none" strike="noStrike" kern="1200" dirty="0" smtClean="0">
                          <a:effectLst/>
                        </a:rPr>
                        <a:t> “</a:t>
                      </a:r>
                      <a:r>
                        <a:rPr lang="es-ES" sz="1800" u="none" strike="noStrike" kern="1200" dirty="0" err="1" smtClean="0">
                          <a:effectLst/>
                        </a:rPr>
                        <a:t>ssaamm</a:t>
                      </a:r>
                      <a:r>
                        <a:rPr lang="es-ES" sz="1800" u="none" strike="noStrike" kern="1200" dirty="0" smtClean="0">
                          <a:effectLst/>
                        </a:rPr>
                        <a:t>” que indican la fecha más reciente de inspección de la película,</a:t>
                      </a:r>
                      <a:r>
                        <a:rPr lang="es-ES" sz="1800" u="none" strike="noStrike" kern="1200" baseline="0" dirty="0" smtClean="0">
                          <a:effectLst/>
                        </a:rPr>
                        <a:t> para fecha desconocida”------”</a:t>
                      </a:r>
                      <a:endParaRPr lang="es-AR"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4023156"/>
                  </a:ext>
                </a:extLst>
              </a:tr>
            </a:tbl>
          </a:graphicData>
        </a:graphic>
      </p:graphicFrame>
    </p:spTree>
    <p:extLst>
      <p:ext uri="{BB962C8B-B14F-4D97-AF65-F5344CB8AC3E}">
        <p14:creationId xmlns:p14="http://schemas.microsoft.com/office/powerpoint/2010/main" val="13642365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326571"/>
            <a:ext cx="10058400" cy="931863"/>
          </a:xfrm>
        </p:spPr>
        <p:txBody>
          <a:bodyPr>
            <a:noAutofit/>
          </a:bodyPr>
          <a:lstStyle/>
          <a:p>
            <a:pPr algn="ctr" fontAlgn="auto">
              <a:spcAft>
                <a:spcPts val="0"/>
              </a:spcAft>
              <a:defRPr/>
            </a:pPr>
            <a:r>
              <a:rPr lang="es-ES" dirty="0">
                <a:solidFill>
                  <a:schemeClr val="tx1">
                    <a:lumMod val="75000"/>
                    <a:lumOff val="25000"/>
                  </a:schemeClr>
                </a:solidFill>
                <a:latin typeface="Times New Roman" panose="02020603050405020304" pitchFamily="18" charset="0"/>
                <a:cs typeface="Times New Roman" panose="02020603050405020304" pitchFamily="18" charset="0"/>
              </a:rPr>
              <a:t/>
            </a:r>
            <a:br>
              <a:rPr lang="es-ES" dirty="0">
                <a:solidFill>
                  <a:schemeClr val="tx1">
                    <a:lumMod val="75000"/>
                    <a:lumOff val="25000"/>
                  </a:schemeClr>
                </a:solidFill>
                <a:latin typeface="Times New Roman" panose="02020603050405020304" pitchFamily="18" charset="0"/>
                <a:cs typeface="Times New Roman" panose="02020603050405020304" pitchFamily="18" charset="0"/>
              </a:rPr>
            </a:br>
            <a:r>
              <a:rPr lang="es-ES" dirty="0">
                <a:solidFill>
                  <a:schemeClr val="tx1">
                    <a:lumMod val="75000"/>
                    <a:lumOff val="25000"/>
                  </a:schemeClr>
                </a:solidFill>
                <a:latin typeface="Times New Roman" panose="02020603050405020304" pitchFamily="18" charset="0"/>
                <a:cs typeface="Times New Roman" panose="02020603050405020304" pitchFamily="18" charset="0"/>
              </a:rPr>
              <a:t/>
            </a:r>
            <a:br>
              <a:rPr lang="es-ES" dirty="0">
                <a:solidFill>
                  <a:schemeClr val="tx1">
                    <a:lumMod val="75000"/>
                    <a:lumOff val="25000"/>
                  </a:schemeClr>
                </a:solidFill>
                <a:latin typeface="Times New Roman" panose="02020603050405020304" pitchFamily="18" charset="0"/>
                <a:cs typeface="Times New Roman" panose="02020603050405020304" pitchFamily="18" charset="0"/>
              </a:rPr>
            </a:br>
            <a:r>
              <a:rPr lang="es-ES" dirty="0" smtClean="0">
                <a:solidFill>
                  <a:schemeClr val="tx1">
                    <a:lumMod val="75000"/>
                    <a:lumOff val="25000"/>
                  </a:schemeClr>
                </a:solidFill>
                <a:latin typeface="Times New Roman" panose="02020603050405020304" pitchFamily="18" charset="0"/>
                <a:cs typeface="Times New Roman" panose="02020603050405020304" pitchFamily="18" charset="0"/>
              </a:rPr>
              <a:t>008 Información general</a:t>
            </a:r>
            <a:endParaRPr lang="es-AR"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aphicFrame>
        <p:nvGraphicFramePr>
          <p:cNvPr id="4" name="Marcador de contenido 3"/>
          <p:cNvGraphicFramePr>
            <a:graphicFrameLocks noGrp="1"/>
          </p:cNvGraphicFramePr>
          <p:nvPr>
            <p:ph idx="1"/>
          </p:nvPr>
        </p:nvGraphicFramePr>
        <p:xfrm>
          <a:off x="1096963" y="1846263"/>
          <a:ext cx="10085387" cy="4431155"/>
        </p:xfrm>
        <a:graphic>
          <a:graphicData uri="http://schemas.openxmlformats.org/drawingml/2006/table">
            <a:tbl>
              <a:tblPr firstRow="1" bandRow="1">
                <a:tableStyleId>{2D5ABB26-0587-4C30-8999-92F81FD0307C}</a:tableStyleId>
              </a:tblPr>
              <a:tblGrid>
                <a:gridCol w="5029200">
                  <a:extLst>
                    <a:ext uri="{9D8B030D-6E8A-4147-A177-3AD203B41FA5}">
                      <a16:colId xmlns:a16="http://schemas.microsoft.com/office/drawing/2014/main" val="3115412472"/>
                    </a:ext>
                  </a:extLst>
                </a:gridCol>
                <a:gridCol w="5056187">
                  <a:extLst>
                    <a:ext uri="{9D8B030D-6E8A-4147-A177-3AD203B41FA5}">
                      <a16:colId xmlns:a16="http://schemas.microsoft.com/office/drawing/2014/main" val="590443127"/>
                    </a:ext>
                  </a:extLst>
                </a:gridCol>
              </a:tblGrid>
              <a:tr h="450795">
                <a:tc>
                  <a:txBody>
                    <a:bodyPr/>
                    <a:lstStyle/>
                    <a:p>
                      <a:r>
                        <a:rPr lang="es-AR" sz="1800" b="1" i="0" u="none" strike="noStrike" kern="1200" dirty="0" smtClean="0">
                          <a:solidFill>
                            <a:schemeClr val="tx1"/>
                          </a:solidFill>
                          <a:effectLst/>
                          <a:latin typeface="+mn-lt"/>
                          <a:ea typeface="+mn-ea"/>
                          <a:cs typeface="+mn-cs"/>
                        </a:rPr>
                        <a:t>Tipo de fecha (06):</a:t>
                      </a:r>
                      <a:endParaRPr lang="es-AR" sz="1800" b="0" i="0" u="none" strike="noStrike" kern="1200" dirty="0">
                        <a:solidFill>
                          <a:schemeClr val="dk1"/>
                        </a:solidFill>
                        <a:effectLst/>
                        <a:latin typeface="+mn-lt"/>
                        <a:ea typeface="+mn-ea"/>
                        <a:cs typeface="+mn-cs"/>
                      </a:endParaRPr>
                    </a:p>
                  </a:txBody>
                  <a:tcPr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b="1" u="none" strike="noStrike" kern="1200" dirty="0" smtClean="0">
                          <a:effectLst/>
                          <a:sym typeface="Wingdings" panose="05000000000000000000" pitchFamily="2" charset="2"/>
                        </a:rPr>
                        <a:t>s</a:t>
                      </a:r>
                      <a:r>
                        <a:rPr lang="es-ES" sz="1800" b="1" u="none" strike="noStrike" kern="1200" dirty="0" smtClean="0">
                          <a:effectLst/>
                        </a:rPr>
                        <a:t> </a:t>
                      </a:r>
                      <a:r>
                        <a:rPr lang="es-ES" sz="1800" u="none" strike="noStrike" kern="1200" dirty="0" smtClean="0">
                          <a:effectLst/>
                        </a:rPr>
                        <a:t>fecha única probable</a:t>
                      </a:r>
                      <a:endParaRPr lang="es-AR" sz="1800" b="0" i="0" u="none" strike="noStrike" kern="1200" dirty="0">
                        <a:solidFill>
                          <a:schemeClr val="dk1"/>
                        </a:solidFill>
                        <a:effectLst/>
                        <a:latin typeface="+mn-lt"/>
                        <a:ea typeface="+mn-ea"/>
                        <a:cs typeface="+mn-cs"/>
                      </a:endParaRPr>
                    </a:p>
                  </a:txBody>
                  <a:tcPr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7770375"/>
                  </a:ext>
                </a:extLst>
              </a:tr>
              <a:tr h="467725">
                <a:tc>
                  <a:txBody>
                    <a:bodyPr/>
                    <a:lstStyle/>
                    <a:p>
                      <a:r>
                        <a:rPr lang="es-AR" sz="1800" b="1" i="0" u="none" strike="noStrike" kern="1200" dirty="0" smtClean="0">
                          <a:solidFill>
                            <a:schemeClr val="tx1"/>
                          </a:solidFill>
                          <a:effectLst/>
                          <a:latin typeface="+mn-lt"/>
                          <a:ea typeface="+mn-ea"/>
                          <a:cs typeface="+mn-cs"/>
                        </a:rPr>
                        <a:t>Fecha (7-10):</a:t>
                      </a:r>
                      <a:endParaRPr lang="es-AR" sz="1800" dirty="0"/>
                    </a:p>
                  </a:txBody>
                  <a:tcPr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b="1" u="none" strike="noStrike" kern="1200" dirty="0" smtClean="0">
                          <a:effectLst/>
                        </a:rPr>
                        <a:t>19uu</a:t>
                      </a:r>
                      <a:endParaRPr lang="es-AR" sz="1800" b="1" dirty="0"/>
                    </a:p>
                  </a:txBody>
                  <a:tcPr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3178759"/>
                  </a:ext>
                </a:extLst>
              </a:tr>
              <a:tr h="467726">
                <a:tc>
                  <a:txBody>
                    <a:bodyPr/>
                    <a:lstStyle/>
                    <a:p>
                      <a:r>
                        <a:rPr lang="es-AR" sz="1800" b="1" i="0" u="none" strike="noStrike" kern="1200" dirty="0" smtClean="0">
                          <a:solidFill>
                            <a:schemeClr val="tx1"/>
                          </a:solidFill>
                          <a:effectLst/>
                          <a:latin typeface="+mn-lt"/>
                          <a:ea typeface="+mn-ea"/>
                          <a:cs typeface="+mn-cs"/>
                        </a:rPr>
                        <a:t>Lugar de Publicación (15-17):</a:t>
                      </a:r>
                      <a:endParaRPr lang="es-AR" sz="1800" dirty="0"/>
                    </a:p>
                  </a:txBody>
                  <a:tcPr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AR" sz="1800" b="1" u="none" strike="noStrike" kern="1200" dirty="0" err="1" smtClean="0">
                          <a:effectLst/>
                          <a:sym typeface="Wingdings" panose="05000000000000000000" pitchFamily="2" charset="2"/>
                        </a:rPr>
                        <a:t>ag</a:t>
                      </a:r>
                      <a:r>
                        <a:rPr lang="es-AR" sz="1800" b="1" u="none" strike="noStrike" kern="1200" dirty="0" smtClean="0">
                          <a:effectLst/>
                          <a:sym typeface="Wingdings" panose="05000000000000000000" pitchFamily="2" charset="2"/>
                        </a:rPr>
                        <a:t> </a:t>
                      </a:r>
                      <a:r>
                        <a:rPr lang="es-AR" sz="1800" u="none" strike="noStrike" kern="1200" dirty="0" smtClean="0">
                          <a:effectLst/>
                          <a:sym typeface="Wingdings" panose="05000000000000000000" pitchFamily="2" charset="2"/>
                        </a:rPr>
                        <a:t>Argentina</a:t>
                      </a:r>
                      <a:endParaRPr lang="es-AR" sz="1800" dirty="0"/>
                    </a:p>
                  </a:txBody>
                  <a:tcPr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2501287"/>
                  </a:ext>
                </a:extLst>
              </a:tr>
              <a:tr h="914191">
                <a:tc>
                  <a:txBody>
                    <a:bodyPr/>
                    <a:lstStyle/>
                    <a:p>
                      <a:r>
                        <a:rPr lang="es-ES" sz="1800" b="1" i="0" u="none" strike="noStrike" kern="1200" dirty="0" smtClean="0">
                          <a:solidFill>
                            <a:schemeClr val="tx1"/>
                          </a:solidFill>
                          <a:effectLst/>
                          <a:latin typeface="+mn-lt"/>
                          <a:ea typeface="+mn-ea"/>
                          <a:cs typeface="+mn-cs"/>
                        </a:rPr>
                        <a:t>Duración  de películas y videograbaciones (18-20):</a:t>
                      </a:r>
                      <a:endParaRPr lang="es-AR" sz="1800" dirty="0"/>
                    </a:p>
                  </a:txBody>
                  <a:tcPr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AR" sz="1800" b="1" u="none" strike="noStrike" kern="1200" dirty="0" smtClean="0">
                          <a:effectLst/>
                        </a:rPr>
                        <a:t>000 </a:t>
                      </a:r>
                      <a:r>
                        <a:rPr lang="es-AR" sz="1800" b="1" u="none" strike="noStrike" kern="1200" dirty="0" smtClean="0">
                          <a:effectLst/>
                          <a:sym typeface="Wingdings" panose="05000000000000000000" pitchFamily="2" charset="2"/>
                        </a:rPr>
                        <a:t> </a:t>
                      </a:r>
                      <a:r>
                        <a:rPr lang="es-AR" sz="1800" u="none" strike="noStrike" kern="1200" dirty="0" smtClean="0">
                          <a:effectLst/>
                          <a:sym typeface="Wingdings" panose="05000000000000000000" pitchFamily="2" charset="2"/>
                        </a:rPr>
                        <a:t>tiempo de reproducción</a:t>
                      </a:r>
                    </a:p>
                    <a:p>
                      <a:r>
                        <a:rPr lang="es-ES" sz="1800" b="1" u="none" strike="noStrike" kern="1200" dirty="0" smtClean="0">
                          <a:effectLst/>
                          <a:sym typeface="Wingdings" panose="05000000000000000000" pitchFamily="2" charset="2"/>
                        </a:rPr>
                        <a:t>001-999 </a:t>
                      </a:r>
                      <a:r>
                        <a:rPr lang="es-ES" sz="1800" u="none" strike="noStrike" kern="1200" dirty="0" smtClean="0">
                          <a:effectLst/>
                          <a:sym typeface="Wingdings" panose="05000000000000000000" pitchFamily="2" charset="2"/>
                        </a:rPr>
                        <a:t>tiempo de reproducción</a:t>
                      </a:r>
                    </a:p>
                    <a:p>
                      <a:r>
                        <a:rPr lang="es-ES" sz="1800" b="1" u="none" strike="noStrike" kern="1200" dirty="0" smtClean="0">
                          <a:effectLst/>
                          <a:sym typeface="Wingdings" panose="05000000000000000000" pitchFamily="2" charset="2"/>
                        </a:rPr>
                        <a:t>---  </a:t>
                      </a:r>
                      <a:r>
                        <a:rPr lang="es-ES" sz="1800" u="none" strike="noStrike" kern="1200" dirty="0" smtClean="0">
                          <a:effectLst/>
                          <a:sym typeface="Wingdings" panose="05000000000000000000" pitchFamily="2" charset="2"/>
                        </a:rPr>
                        <a:t>tiempo de reproducción desconocido</a:t>
                      </a:r>
                      <a:endParaRPr lang="es-AR" sz="1800" dirty="0"/>
                    </a:p>
                  </a:txBody>
                  <a:tcPr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5874335"/>
                  </a:ext>
                </a:extLst>
              </a:tr>
              <a:tr h="382684">
                <a:tc>
                  <a:txBody>
                    <a:bodyPr/>
                    <a:lstStyle/>
                    <a:p>
                      <a:r>
                        <a:rPr lang="es-AR" sz="1800" b="1" i="0" u="none" strike="noStrike" kern="1200" dirty="0" smtClean="0">
                          <a:solidFill>
                            <a:schemeClr val="tx1"/>
                          </a:solidFill>
                          <a:effectLst/>
                          <a:latin typeface="+mn-lt"/>
                          <a:ea typeface="+mn-ea"/>
                          <a:cs typeface="+mn-cs"/>
                        </a:rPr>
                        <a:t>Indefinido (21)</a:t>
                      </a:r>
                      <a:endParaRPr lang="es-AR" sz="1800" dirty="0"/>
                    </a:p>
                  </a:txBody>
                  <a:tcPr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AR" sz="1800" u="none" strike="noStrike" kern="1200" dirty="0" smtClean="0">
                          <a:effectLst/>
                          <a:sym typeface="Wingdings" panose="05000000000000000000" pitchFamily="2" charset="2"/>
                        </a:rPr>
                        <a:t>u</a:t>
                      </a:r>
                      <a:r>
                        <a:rPr lang="es-AR" sz="1800" u="none" strike="noStrike" kern="1200" dirty="0" smtClean="0">
                          <a:effectLst/>
                        </a:rPr>
                        <a:t> Desconocido </a:t>
                      </a:r>
                      <a:endParaRPr lang="es-AR" sz="1800" dirty="0"/>
                    </a:p>
                  </a:txBody>
                  <a:tcPr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8356387"/>
                  </a:ext>
                </a:extLst>
              </a:tr>
              <a:tr h="467725">
                <a:tc>
                  <a:txBody>
                    <a:bodyPr/>
                    <a:lstStyle/>
                    <a:p>
                      <a:r>
                        <a:rPr lang="es-AR" sz="1800" b="1" i="0" u="none" strike="noStrike" kern="1200" dirty="0" smtClean="0">
                          <a:solidFill>
                            <a:schemeClr val="tx1"/>
                          </a:solidFill>
                          <a:effectLst/>
                          <a:latin typeface="+mn-lt"/>
                          <a:ea typeface="+mn-ea"/>
                          <a:cs typeface="+mn-cs"/>
                        </a:rPr>
                        <a:t>Nivel de audiencia (22):</a:t>
                      </a:r>
                      <a:endParaRPr lang="es-AR" sz="1800" dirty="0"/>
                    </a:p>
                  </a:txBody>
                  <a:tcPr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b="1" dirty="0" smtClean="0">
                          <a:sym typeface="Wingdings" panose="05000000000000000000" pitchFamily="2" charset="2"/>
                        </a:rPr>
                        <a:t>g general</a:t>
                      </a:r>
                      <a:endParaRPr lang="es-AR" sz="1800" b="1" dirty="0"/>
                    </a:p>
                  </a:txBody>
                  <a:tcPr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4023156"/>
                  </a:ext>
                </a:extLst>
              </a:tr>
              <a:tr h="639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800" b="1" i="0" u="none" strike="noStrike" kern="1200" dirty="0" smtClean="0">
                          <a:solidFill>
                            <a:schemeClr val="tx1"/>
                          </a:solidFill>
                          <a:effectLst/>
                          <a:latin typeface="+mn-lt"/>
                          <a:ea typeface="+mn-ea"/>
                          <a:cs typeface="+mn-cs"/>
                        </a:rPr>
                        <a:t>Indefinido</a:t>
                      </a:r>
                      <a:r>
                        <a:rPr lang="es-AR" sz="1800" b="1" i="0" u="none" strike="noStrike" kern="1200" baseline="0" dirty="0" smtClean="0">
                          <a:solidFill>
                            <a:schemeClr val="tx1"/>
                          </a:solidFill>
                          <a:effectLst/>
                          <a:latin typeface="+mn-lt"/>
                          <a:ea typeface="+mn-ea"/>
                          <a:cs typeface="+mn-cs"/>
                        </a:rPr>
                        <a:t> (23-27)</a:t>
                      </a:r>
                      <a:r>
                        <a:rPr lang="es-AR" sz="1800" b="1" i="0" u="none" strike="noStrike" kern="1200" dirty="0" smtClean="0">
                          <a:solidFill>
                            <a:schemeClr val="tx1"/>
                          </a:solidFill>
                          <a:effectLst/>
                          <a:latin typeface="+mn-lt"/>
                          <a:ea typeface="+mn-ea"/>
                          <a:cs typeface="+mn-cs"/>
                        </a:rPr>
                        <a:t>:</a:t>
                      </a:r>
                      <a:endParaRPr lang="es-AR" sz="1800" b="0" i="0" u="none" strike="noStrike" kern="1200" dirty="0" smtClean="0">
                        <a:solidFill>
                          <a:schemeClr val="dk1"/>
                        </a:solidFill>
                        <a:effectLst/>
                        <a:latin typeface="+mn-lt"/>
                        <a:ea typeface="+mn-ea"/>
                        <a:cs typeface="+mn-cs"/>
                      </a:endParaRPr>
                    </a:p>
                    <a:p>
                      <a:endParaRPr lang="es-AR" sz="1800" dirty="0"/>
                    </a:p>
                  </a:txBody>
                  <a:tcPr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i="0" u="none" strike="noStrike" kern="1200" dirty="0" smtClean="0">
                          <a:solidFill>
                            <a:schemeClr val="tx1"/>
                          </a:solidFill>
                          <a:effectLst/>
                          <a:latin typeface="+mn-lt"/>
                          <a:ea typeface="+mn-ea"/>
                          <a:cs typeface="+mn-cs"/>
                          <a:sym typeface="Wingdings" panose="05000000000000000000" pitchFamily="2" charset="2"/>
                        </a:rPr>
                        <a:t>En</a:t>
                      </a:r>
                      <a:r>
                        <a:rPr lang="es-ES" sz="1800" b="1" i="0" u="none" strike="noStrike" kern="1200" baseline="0" dirty="0" smtClean="0">
                          <a:solidFill>
                            <a:schemeClr val="tx1"/>
                          </a:solidFill>
                          <a:effectLst/>
                          <a:latin typeface="+mn-lt"/>
                          <a:ea typeface="+mn-ea"/>
                          <a:cs typeface="+mn-cs"/>
                          <a:sym typeface="Wingdings" panose="05000000000000000000" pitchFamily="2" charset="2"/>
                        </a:rPr>
                        <a:t> blanco</a:t>
                      </a:r>
                      <a:endParaRPr lang="es-AR" sz="1800" b="0" i="0" u="none" strike="noStrike" kern="1200" dirty="0" smtClean="0">
                        <a:solidFill>
                          <a:schemeClr val="dk1"/>
                        </a:solidFill>
                        <a:effectLst/>
                        <a:latin typeface="+mn-lt"/>
                        <a:ea typeface="+mn-ea"/>
                        <a:cs typeface="+mn-cs"/>
                      </a:endParaRPr>
                    </a:p>
                    <a:p>
                      <a:endParaRPr lang="es-AR" sz="1800" b="1" dirty="0"/>
                    </a:p>
                  </a:txBody>
                  <a:tcPr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892539"/>
                  </a:ext>
                </a:extLst>
              </a:tr>
              <a:tr h="639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i="0" u="none" strike="noStrike" kern="1200" dirty="0" smtClean="0">
                          <a:solidFill>
                            <a:schemeClr val="tx1"/>
                          </a:solidFill>
                          <a:effectLst/>
                          <a:latin typeface="+mn-lt"/>
                          <a:ea typeface="+mn-ea"/>
                          <a:cs typeface="+mn-cs"/>
                        </a:rPr>
                        <a:t>Publicación</a:t>
                      </a:r>
                      <a:r>
                        <a:rPr lang="es-ES" sz="1800" b="1" i="0" u="none" strike="noStrike" kern="1200" baseline="0" dirty="0" smtClean="0">
                          <a:solidFill>
                            <a:schemeClr val="tx1"/>
                          </a:solidFill>
                          <a:effectLst/>
                          <a:latin typeface="+mn-lt"/>
                          <a:ea typeface="+mn-ea"/>
                          <a:cs typeface="+mn-cs"/>
                        </a:rPr>
                        <a:t> gubernamental (28):</a:t>
                      </a:r>
                      <a:endParaRPr lang="es-AR" sz="1800" dirty="0" smtClean="0"/>
                    </a:p>
                    <a:p>
                      <a:endParaRPr lang="es-AR" sz="1800" dirty="0"/>
                    </a:p>
                  </a:txBody>
                  <a:tcPr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u="none" strike="noStrike" kern="1200" dirty="0" smtClean="0">
                          <a:effectLst/>
                        </a:rPr>
                        <a:t>En</a:t>
                      </a:r>
                      <a:r>
                        <a:rPr lang="es-ES" sz="1800" b="1" u="none" strike="noStrike" kern="1200" baseline="0" dirty="0" smtClean="0">
                          <a:effectLst/>
                        </a:rPr>
                        <a:t> blanco </a:t>
                      </a:r>
                      <a:r>
                        <a:rPr lang="es-ES" sz="1800" b="1" u="none" strike="noStrike" kern="1200" baseline="0" dirty="0" smtClean="0">
                          <a:effectLst/>
                          <a:sym typeface="Wingdings" panose="05000000000000000000" pitchFamily="2" charset="2"/>
                        </a:rPr>
                        <a:t> </a:t>
                      </a:r>
                      <a:r>
                        <a:rPr lang="es-ES" sz="1800" b="0" u="none" strike="noStrike" kern="1200" baseline="0" dirty="0" smtClean="0">
                          <a:effectLst/>
                          <a:sym typeface="Wingdings" panose="05000000000000000000" pitchFamily="2" charset="2"/>
                        </a:rPr>
                        <a:t>no es publicación gubernamental</a:t>
                      </a:r>
                      <a:endParaRPr lang="es-AR" sz="1800" b="0" dirty="0" smtClean="0"/>
                    </a:p>
                    <a:p>
                      <a:endParaRPr lang="es-AR" sz="1800" b="1" dirty="0"/>
                    </a:p>
                  </a:txBody>
                  <a:tcPr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1081689"/>
                  </a:ext>
                </a:extLst>
              </a:tr>
            </a:tbl>
          </a:graphicData>
        </a:graphic>
      </p:graphicFrame>
    </p:spTree>
    <p:extLst>
      <p:ext uri="{BB962C8B-B14F-4D97-AF65-F5344CB8AC3E}">
        <p14:creationId xmlns:p14="http://schemas.microsoft.com/office/powerpoint/2010/main" val="24874423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0925" y="365760"/>
            <a:ext cx="10058400" cy="944926"/>
          </a:xfrm>
        </p:spPr>
        <p:txBody>
          <a:bodyPr>
            <a:noAutofit/>
          </a:bodyPr>
          <a:lstStyle/>
          <a:p>
            <a:pPr algn="ctr" fontAlgn="auto">
              <a:spcAft>
                <a:spcPts val="0"/>
              </a:spcAft>
              <a:defRPr/>
            </a:pPr>
            <a:r>
              <a:rPr lang="es-ES" dirty="0">
                <a:solidFill>
                  <a:schemeClr val="tx1"/>
                </a:solidFill>
                <a:latin typeface="Times New Roman" panose="02020603050405020304" pitchFamily="18" charset="0"/>
                <a:cs typeface="Times New Roman" panose="02020603050405020304" pitchFamily="18" charset="0"/>
              </a:rPr>
              <a:t/>
            </a:r>
            <a:br>
              <a:rPr lang="es-ES" dirty="0">
                <a:solidFill>
                  <a:schemeClr val="tx1"/>
                </a:solidFill>
                <a:latin typeface="Times New Roman" panose="02020603050405020304" pitchFamily="18" charset="0"/>
                <a:cs typeface="Times New Roman" panose="02020603050405020304" pitchFamily="18" charset="0"/>
              </a:rPr>
            </a:br>
            <a:r>
              <a:rPr lang="es-ES" dirty="0">
                <a:solidFill>
                  <a:schemeClr val="tx1"/>
                </a:solidFill>
                <a:latin typeface="Times New Roman" panose="02020603050405020304" pitchFamily="18" charset="0"/>
                <a:cs typeface="Times New Roman" panose="02020603050405020304" pitchFamily="18" charset="0"/>
              </a:rPr>
              <a:t/>
            </a:r>
            <a:br>
              <a:rPr lang="es-ES" dirty="0">
                <a:solidFill>
                  <a:schemeClr val="tx1"/>
                </a:solidFill>
                <a:latin typeface="Times New Roman" panose="02020603050405020304" pitchFamily="18" charset="0"/>
                <a:cs typeface="Times New Roman" panose="02020603050405020304" pitchFamily="18" charset="0"/>
              </a:rPr>
            </a:br>
            <a:r>
              <a:rPr lang="es-ES" dirty="0" smtClean="0">
                <a:solidFill>
                  <a:schemeClr val="tx1"/>
                </a:solidFill>
                <a:latin typeface="Times New Roman" panose="02020603050405020304" pitchFamily="18" charset="0"/>
                <a:cs typeface="Times New Roman" panose="02020603050405020304" pitchFamily="18" charset="0"/>
              </a:rPr>
              <a:t>008 Información General –continuación-</a:t>
            </a:r>
            <a:endParaRPr lang="es-AR"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Marcador de contenido 3"/>
          <p:cNvGraphicFramePr>
            <a:graphicFrameLocks noGrp="1"/>
          </p:cNvGraphicFramePr>
          <p:nvPr>
            <p:ph idx="1"/>
          </p:nvPr>
        </p:nvGraphicFramePr>
        <p:xfrm>
          <a:off x="977900" y="1782763"/>
          <a:ext cx="10204450" cy="4398975"/>
        </p:xfrm>
        <a:graphic>
          <a:graphicData uri="http://schemas.openxmlformats.org/drawingml/2006/table">
            <a:tbl>
              <a:tblPr firstRow="1" bandRow="1">
                <a:tableStyleId>{2D5ABB26-0587-4C30-8999-92F81FD0307C}</a:tableStyleId>
              </a:tblPr>
              <a:tblGrid>
                <a:gridCol w="5148117">
                  <a:extLst>
                    <a:ext uri="{9D8B030D-6E8A-4147-A177-3AD203B41FA5}">
                      <a16:colId xmlns:a16="http://schemas.microsoft.com/office/drawing/2014/main" val="3115412472"/>
                    </a:ext>
                  </a:extLst>
                </a:gridCol>
                <a:gridCol w="5056333">
                  <a:extLst>
                    <a:ext uri="{9D8B030D-6E8A-4147-A177-3AD203B41FA5}">
                      <a16:colId xmlns:a16="http://schemas.microsoft.com/office/drawing/2014/main" val="590443127"/>
                    </a:ext>
                  </a:extLst>
                </a:gridCol>
              </a:tblGrid>
              <a:tr h="6623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800" b="1" i="0" u="none" strike="noStrike" kern="1200" dirty="0" smtClean="0">
                          <a:solidFill>
                            <a:schemeClr val="tx1"/>
                          </a:solidFill>
                          <a:effectLst/>
                          <a:latin typeface="+mn-lt"/>
                          <a:ea typeface="+mn-ea"/>
                          <a:cs typeface="+mn-cs"/>
                        </a:rPr>
                        <a:t>Formato</a:t>
                      </a:r>
                      <a:r>
                        <a:rPr lang="es-AR" sz="1800" b="1" i="0" u="none" strike="noStrike" kern="1200" baseline="0" dirty="0" smtClean="0">
                          <a:solidFill>
                            <a:schemeClr val="tx1"/>
                          </a:solidFill>
                          <a:effectLst/>
                          <a:latin typeface="+mn-lt"/>
                          <a:ea typeface="+mn-ea"/>
                          <a:cs typeface="+mn-cs"/>
                        </a:rPr>
                        <a:t> del ítem </a:t>
                      </a:r>
                      <a:r>
                        <a:rPr lang="es-AR" sz="1800" b="1" i="0" u="none" strike="noStrike" kern="1200" dirty="0" smtClean="0">
                          <a:solidFill>
                            <a:schemeClr val="tx1"/>
                          </a:solidFill>
                          <a:effectLst/>
                          <a:latin typeface="+mn-lt"/>
                          <a:ea typeface="+mn-ea"/>
                          <a:cs typeface="+mn-cs"/>
                        </a:rPr>
                        <a:t>(29):</a:t>
                      </a:r>
                      <a:endParaRPr lang="es-AR" sz="1800" dirty="0" smtClean="0"/>
                    </a:p>
                    <a:p>
                      <a:endParaRPr lang="es-AR" sz="1800" b="0" i="0" u="none" strike="noStrike" kern="1200" dirty="0">
                        <a:solidFill>
                          <a:schemeClr val="dk1"/>
                        </a:solidFill>
                        <a:effectLst/>
                        <a:latin typeface="+mn-lt"/>
                        <a:ea typeface="+mn-ea"/>
                        <a:cs typeface="+mn-cs"/>
                      </a:endParaRPr>
                    </a:p>
                  </a:txBody>
                  <a:tcPr marL="91443" marR="9144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u="none" strike="noStrike" kern="1200" dirty="0" smtClean="0">
                          <a:effectLst/>
                          <a:sym typeface="Wingdings" panose="05000000000000000000" pitchFamily="2" charset="2"/>
                        </a:rPr>
                        <a:t>En</a:t>
                      </a:r>
                      <a:r>
                        <a:rPr lang="es-ES" sz="1800" b="1" u="none" strike="noStrike" kern="1200" baseline="0" dirty="0" smtClean="0">
                          <a:effectLst/>
                          <a:sym typeface="Wingdings" panose="05000000000000000000" pitchFamily="2" charset="2"/>
                        </a:rPr>
                        <a:t> blanco</a:t>
                      </a:r>
                      <a:endParaRPr lang="es-AR" sz="1800" dirty="0" smtClean="0"/>
                    </a:p>
                    <a:p>
                      <a:endParaRPr lang="es-AR" sz="1800" b="0" i="0" u="none" strike="noStrike" kern="1200" dirty="0">
                        <a:solidFill>
                          <a:schemeClr val="dk1"/>
                        </a:solidFill>
                        <a:effectLst/>
                        <a:latin typeface="+mn-lt"/>
                        <a:ea typeface="+mn-ea"/>
                        <a:cs typeface="+mn-cs"/>
                      </a:endParaRPr>
                    </a:p>
                  </a:txBody>
                  <a:tcPr marL="91443" marR="9144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7770375"/>
                  </a:ext>
                </a:extLst>
              </a:tr>
              <a:tr h="7241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i="0" u="none" strike="noStrike" kern="1200" dirty="0" smtClean="0">
                          <a:solidFill>
                            <a:schemeClr val="tx1"/>
                          </a:solidFill>
                          <a:effectLst/>
                          <a:latin typeface="+mn-lt"/>
                          <a:ea typeface="+mn-ea"/>
                          <a:cs typeface="+mn-cs"/>
                        </a:rPr>
                        <a:t>Indefinido</a:t>
                      </a:r>
                      <a:r>
                        <a:rPr lang="es-ES" sz="1800" b="1" i="0" u="none" strike="noStrike" kern="1200" baseline="0" dirty="0" smtClean="0">
                          <a:solidFill>
                            <a:schemeClr val="tx1"/>
                          </a:solidFill>
                          <a:effectLst/>
                          <a:latin typeface="+mn-lt"/>
                          <a:ea typeface="+mn-ea"/>
                          <a:cs typeface="+mn-cs"/>
                        </a:rPr>
                        <a:t> (30-32)</a:t>
                      </a:r>
                      <a:r>
                        <a:rPr lang="es-ES" sz="1800" b="1" i="0" u="none" strike="noStrike" kern="1200" dirty="0" smtClean="0">
                          <a:solidFill>
                            <a:schemeClr val="tx1"/>
                          </a:solidFill>
                          <a:effectLst/>
                          <a:latin typeface="+mn-lt"/>
                          <a:ea typeface="+mn-ea"/>
                          <a:cs typeface="+mn-cs"/>
                        </a:rPr>
                        <a:t>:</a:t>
                      </a:r>
                      <a:endParaRPr lang="es-AR" sz="1800" dirty="0" smtClean="0"/>
                    </a:p>
                    <a:p>
                      <a:endParaRPr lang="es-AR" sz="1800" dirty="0"/>
                    </a:p>
                  </a:txBody>
                  <a:tcPr marL="91443" marR="9144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u="none" strike="noStrike" kern="1200" dirty="0" smtClean="0">
                          <a:effectLst/>
                          <a:sym typeface="Wingdings" panose="05000000000000000000" pitchFamily="2" charset="2"/>
                        </a:rPr>
                        <a:t>En</a:t>
                      </a:r>
                      <a:r>
                        <a:rPr lang="es-ES" sz="1800" b="1" u="none" strike="noStrike" kern="1200" baseline="0" dirty="0" smtClean="0">
                          <a:effectLst/>
                          <a:sym typeface="Wingdings" panose="05000000000000000000" pitchFamily="2" charset="2"/>
                        </a:rPr>
                        <a:t> blanco</a:t>
                      </a:r>
                      <a:endParaRPr lang="es-AR" sz="1800" u="none" strike="noStrike" kern="1200" dirty="0" smtClean="0">
                        <a:effectLst/>
                        <a:sym typeface="Wingdings" panose="05000000000000000000" pitchFamily="2" charset="2"/>
                      </a:endParaRPr>
                    </a:p>
                    <a:p>
                      <a:endParaRPr lang="es-AR" sz="1800" b="0" dirty="0"/>
                    </a:p>
                  </a:txBody>
                  <a:tcPr marL="91443" marR="9144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3178759"/>
                  </a:ext>
                </a:extLst>
              </a:tr>
              <a:tr h="6715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i="0" u="none" strike="noStrike" kern="1200" dirty="0" smtClean="0">
                          <a:solidFill>
                            <a:schemeClr val="tx1"/>
                          </a:solidFill>
                          <a:effectLst/>
                          <a:latin typeface="+mn-lt"/>
                          <a:ea typeface="+mn-ea"/>
                          <a:cs typeface="+mn-cs"/>
                        </a:rPr>
                        <a:t>Tipo</a:t>
                      </a:r>
                      <a:r>
                        <a:rPr lang="es-ES" sz="1800" b="1" i="0" u="none" strike="noStrike" kern="1200" baseline="0" dirty="0" smtClean="0">
                          <a:solidFill>
                            <a:schemeClr val="tx1"/>
                          </a:solidFill>
                          <a:effectLst/>
                          <a:latin typeface="+mn-lt"/>
                          <a:ea typeface="+mn-ea"/>
                          <a:cs typeface="+mn-cs"/>
                        </a:rPr>
                        <a:t> de material visual (33):</a:t>
                      </a:r>
                      <a:endParaRPr lang="es-AR" sz="1800" dirty="0" smtClean="0"/>
                    </a:p>
                    <a:p>
                      <a:endParaRPr lang="es-AR" sz="1800" dirty="0"/>
                    </a:p>
                  </a:txBody>
                  <a:tcPr marL="91443" marR="9144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800" b="1" u="none" strike="noStrike" kern="1200" dirty="0" smtClean="0">
                          <a:effectLst/>
                          <a:sym typeface="Wingdings" panose="05000000000000000000" pitchFamily="2" charset="2"/>
                        </a:rPr>
                        <a:t>m</a:t>
                      </a:r>
                      <a:r>
                        <a:rPr lang="es-AR" sz="1800" b="1" u="none" strike="noStrike" kern="1200" dirty="0" smtClean="0">
                          <a:effectLst/>
                        </a:rPr>
                        <a:t> </a:t>
                      </a:r>
                      <a:r>
                        <a:rPr lang="es-AR" sz="1800" u="none" strike="noStrike" kern="1200" dirty="0" smtClean="0">
                          <a:effectLst/>
                        </a:rPr>
                        <a:t>película</a:t>
                      </a:r>
                      <a:r>
                        <a:rPr lang="es-AR" sz="1800" u="none" strike="noStrike" kern="1200" baseline="0" dirty="0" smtClean="0">
                          <a:effectLst/>
                        </a:rPr>
                        <a:t> (cinematográfica)</a:t>
                      </a:r>
                      <a:endParaRPr lang="es-AR" sz="1800" dirty="0" smtClean="0"/>
                    </a:p>
                    <a:p>
                      <a:endParaRPr lang="es-AR" sz="1800" dirty="0"/>
                    </a:p>
                  </a:txBody>
                  <a:tcPr marL="91443" marR="9144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2501287"/>
                  </a:ext>
                </a:extLst>
              </a:tr>
              <a:tr h="6400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800" b="1" i="0" u="none" strike="noStrike" kern="1200" dirty="0" smtClean="0">
                          <a:solidFill>
                            <a:schemeClr val="tx1"/>
                          </a:solidFill>
                          <a:effectLst/>
                          <a:latin typeface="+mn-lt"/>
                          <a:ea typeface="+mn-ea"/>
                          <a:cs typeface="+mn-cs"/>
                        </a:rPr>
                        <a:t>Técnica</a:t>
                      </a:r>
                      <a:r>
                        <a:rPr lang="es-AR" sz="1800" b="1" i="0" u="none" strike="noStrike" kern="1200" baseline="0" dirty="0" smtClean="0">
                          <a:solidFill>
                            <a:schemeClr val="tx1"/>
                          </a:solidFill>
                          <a:effectLst/>
                          <a:latin typeface="+mn-lt"/>
                          <a:ea typeface="+mn-ea"/>
                          <a:cs typeface="+mn-cs"/>
                        </a:rPr>
                        <a:t> (34)</a:t>
                      </a:r>
                      <a:r>
                        <a:rPr lang="es-AR" sz="1800" b="1" i="0" u="none" strike="noStrike" kern="1200" dirty="0" smtClean="0">
                          <a:solidFill>
                            <a:schemeClr val="tx1"/>
                          </a:solidFill>
                          <a:effectLst/>
                          <a:latin typeface="+mn-lt"/>
                          <a:ea typeface="+mn-ea"/>
                          <a:cs typeface="+mn-cs"/>
                        </a:rPr>
                        <a:t>:</a:t>
                      </a:r>
                      <a:endParaRPr lang="es-AR" sz="1800" dirty="0" smtClean="0"/>
                    </a:p>
                    <a:p>
                      <a:endParaRPr lang="es-AR" sz="1800" dirty="0"/>
                    </a:p>
                  </a:txBody>
                  <a:tcPr marL="91443" marR="9144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smtClean="0">
                          <a:sym typeface="Wingdings" panose="05000000000000000000" pitchFamily="2" charset="2"/>
                        </a:rPr>
                        <a:t>i acción</a:t>
                      </a:r>
                      <a:r>
                        <a:rPr lang="es-ES" sz="1800" b="1" baseline="0" dirty="0" smtClean="0">
                          <a:sym typeface="Wingdings" panose="05000000000000000000" pitchFamily="2" charset="2"/>
                        </a:rPr>
                        <a:t> en vivo</a:t>
                      </a:r>
                      <a:endParaRPr lang="es-AR" sz="1800" b="1" dirty="0" smtClean="0"/>
                    </a:p>
                    <a:p>
                      <a:endParaRPr lang="es-AR" sz="1800" u="none" strike="noStrike" kern="1200" dirty="0" smtClean="0">
                        <a:effectLst/>
                        <a:sym typeface="Wingdings" panose="05000000000000000000" pitchFamily="2" charset="2"/>
                      </a:endParaRPr>
                    </a:p>
                  </a:txBody>
                  <a:tcPr marL="91443" marR="9144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5874335"/>
                  </a:ext>
                </a:extLst>
              </a:tr>
              <a:tr h="671582">
                <a:tc>
                  <a:txBody>
                    <a:bodyPr/>
                    <a:lstStyle/>
                    <a:p>
                      <a:r>
                        <a:rPr lang="es-AR" sz="1800" b="1" i="0" u="none" strike="noStrike" kern="1200" dirty="0" smtClean="0">
                          <a:solidFill>
                            <a:schemeClr val="tx1"/>
                          </a:solidFill>
                          <a:effectLst/>
                          <a:latin typeface="+mn-lt"/>
                          <a:ea typeface="+mn-ea"/>
                          <a:cs typeface="+mn-cs"/>
                        </a:rPr>
                        <a:t>Idioma (35-37):</a:t>
                      </a:r>
                      <a:endParaRPr lang="es-AR" sz="1800" dirty="0"/>
                    </a:p>
                  </a:txBody>
                  <a:tcPr marL="91443" marR="9144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dirty="0" smtClean="0"/>
                        <a:t>El que corresponda</a:t>
                      </a:r>
                      <a:endParaRPr lang="es-AR" sz="1800" dirty="0"/>
                    </a:p>
                  </a:txBody>
                  <a:tcPr marL="91443" marR="9144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8356387"/>
                  </a:ext>
                </a:extLst>
              </a:tr>
              <a:tr h="514602">
                <a:tc>
                  <a:txBody>
                    <a:bodyPr/>
                    <a:lstStyle/>
                    <a:p>
                      <a:r>
                        <a:rPr lang="es-AR" sz="1800" b="1" i="0" u="none" strike="noStrike" kern="1200" dirty="0" smtClean="0">
                          <a:solidFill>
                            <a:schemeClr val="tx1"/>
                          </a:solidFill>
                          <a:effectLst/>
                          <a:latin typeface="+mn-lt"/>
                          <a:ea typeface="+mn-ea"/>
                          <a:cs typeface="+mn-cs"/>
                        </a:rPr>
                        <a:t>Registro modificado (38):</a:t>
                      </a:r>
                      <a:endParaRPr lang="es-AR" sz="1800" dirty="0"/>
                    </a:p>
                  </a:txBody>
                  <a:tcPr marL="91443" marR="9144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b="1" dirty="0" smtClean="0"/>
                        <a:t>En blanco</a:t>
                      </a:r>
                      <a:endParaRPr lang="es-AR" sz="1800" b="1" dirty="0"/>
                    </a:p>
                  </a:txBody>
                  <a:tcPr marL="91443" marR="9144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4023156"/>
                  </a:ext>
                </a:extLst>
              </a:tr>
              <a:tr h="514602">
                <a:tc>
                  <a:txBody>
                    <a:bodyPr/>
                    <a:lstStyle/>
                    <a:p>
                      <a:r>
                        <a:rPr lang="es-AR" sz="1800" b="1" i="0" u="none" strike="noStrike" kern="1200" dirty="0" smtClean="0">
                          <a:solidFill>
                            <a:schemeClr val="tx1"/>
                          </a:solidFill>
                          <a:effectLst/>
                          <a:latin typeface="+mn-lt"/>
                          <a:ea typeface="+mn-ea"/>
                          <a:cs typeface="+mn-cs"/>
                        </a:rPr>
                        <a:t>Fuente de catalogación (39):</a:t>
                      </a:r>
                      <a:endParaRPr lang="es-AR" sz="1800" dirty="0"/>
                    </a:p>
                  </a:txBody>
                  <a:tcPr marL="91443" marR="9144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b="1" dirty="0" smtClean="0"/>
                        <a:t>En blanco</a:t>
                      </a:r>
                      <a:endParaRPr lang="es-AR" sz="1800" b="1" dirty="0"/>
                    </a:p>
                  </a:txBody>
                  <a:tcPr marL="91443" marR="9144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3593392"/>
                  </a:ext>
                </a:extLst>
              </a:tr>
            </a:tbl>
          </a:graphicData>
        </a:graphic>
      </p:graphicFrame>
    </p:spTree>
    <p:extLst>
      <p:ext uri="{BB962C8B-B14F-4D97-AF65-F5344CB8AC3E}">
        <p14:creationId xmlns:p14="http://schemas.microsoft.com/office/powerpoint/2010/main" val="18693741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6963" y="287338"/>
            <a:ext cx="10058400" cy="1052512"/>
          </a:xfrm>
        </p:spPr>
        <p:txBody>
          <a:bodyPr/>
          <a:lstStyle/>
          <a:p>
            <a:pPr algn="ctr" fontAlgn="auto">
              <a:spcAft>
                <a:spcPts val="0"/>
              </a:spcAft>
              <a:defRPr/>
            </a:pPr>
            <a:r>
              <a:rPr lang="es-ES" altLang="es-AR" dirty="0">
                <a:solidFill>
                  <a:schemeClr val="tx1"/>
                </a:solidFill>
                <a:latin typeface="Times New Roman" panose="02020603050405020304" pitchFamily="18" charset="0"/>
                <a:cs typeface="Times New Roman" panose="02020603050405020304" pitchFamily="18" charset="0"/>
              </a:rPr>
              <a:t>Campo 033</a:t>
            </a:r>
            <a:endParaRPr lang="es-AR" dirty="0">
              <a:solidFill>
                <a:schemeClr val="tx1"/>
              </a:solidFill>
            </a:endParaRPr>
          </a:p>
        </p:txBody>
      </p:sp>
      <p:sp>
        <p:nvSpPr>
          <p:cNvPr id="20483" name="Marcador de contenido 2"/>
          <p:cNvSpPr>
            <a:spLocks noGrp="1"/>
          </p:cNvSpPr>
          <p:nvPr>
            <p:ph idx="1"/>
          </p:nvPr>
        </p:nvSpPr>
        <p:spPr>
          <a:xfrm>
            <a:off x="1096963" y="1785938"/>
            <a:ext cx="10058400" cy="4422775"/>
          </a:xfrm>
        </p:spPr>
        <p:txBody>
          <a:bodyPr/>
          <a:lstStyle/>
          <a:p>
            <a:endParaRPr lang="es-ES" altLang="es-AR" dirty="0" smtClean="0"/>
          </a:p>
          <a:p>
            <a:pPr algn="ctr">
              <a:spcAft>
                <a:spcPct val="0"/>
              </a:spcAft>
            </a:pPr>
            <a:r>
              <a:rPr lang="es-ES" altLang="es-AR" dirty="0" smtClean="0"/>
              <a:t/>
            </a:r>
            <a:br>
              <a:rPr lang="es-ES" altLang="es-AR" dirty="0" smtClean="0"/>
            </a:br>
            <a:r>
              <a:rPr lang="es-ES" altLang="es-AR" sz="2800" b="1" dirty="0" smtClean="0">
                <a:solidFill>
                  <a:schemeClr val="tx1"/>
                </a:solidFill>
                <a:latin typeface="Times New Roman" panose="02020603050405020304" pitchFamily="18" charset="0"/>
                <a:cs typeface="Times New Roman" panose="02020603050405020304" pitchFamily="18" charset="0"/>
              </a:rPr>
              <a:t>fecha, hora y lugar del evento</a:t>
            </a:r>
          </a:p>
          <a:p>
            <a:pPr>
              <a:spcAft>
                <a:spcPct val="0"/>
              </a:spcAft>
            </a:pPr>
            <a:endParaRPr lang="es-ES" altLang="es-AR" b="1" dirty="0" smtClean="0"/>
          </a:p>
          <a:p>
            <a:pPr algn="just">
              <a:spcAft>
                <a:spcPct val="0"/>
              </a:spcAft>
            </a:pPr>
            <a:r>
              <a:rPr lang="es-ES" altLang="es-AR" sz="3000" dirty="0" smtClean="0">
                <a:solidFill>
                  <a:schemeClr val="tx1"/>
                </a:solidFill>
                <a:latin typeface="Times New Roman" panose="02020603050405020304" pitchFamily="18" charset="0"/>
                <a:cs typeface="Times New Roman" panose="02020603050405020304" pitchFamily="18" charset="0"/>
              </a:rPr>
              <a:t>fecha/hora formateada y/o lugar de creación, captura, grabación, filmación, ejecución o emisión asociado a un acontecimiento. Si un recurso es grabado o filmado en una fecha y emitido en otra, la información de cada tipo de acontecimiento se registra en un campo 033 diferente.</a:t>
            </a:r>
          </a:p>
          <a:p>
            <a:endParaRPr lang="es-AR" altLang="es-AR" dirty="0" smtClean="0"/>
          </a:p>
        </p:txBody>
      </p:sp>
    </p:spTree>
    <p:extLst>
      <p:ext uri="{BB962C8B-B14F-4D97-AF65-F5344CB8AC3E}">
        <p14:creationId xmlns:p14="http://schemas.microsoft.com/office/powerpoint/2010/main" val="42123194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470263"/>
            <a:ext cx="10058400" cy="875211"/>
          </a:xfrm>
        </p:spPr>
        <p:txBody>
          <a:bodyPr/>
          <a:lstStyle/>
          <a:p>
            <a:pPr algn="ctr" fontAlgn="auto">
              <a:spcAft>
                <a:spcPts val="0"/>
              </a:spcAft>
              <a:defRPr/>
            </a:pPr>
            <a:r>
              <a:rPr lang="es-ES" dirty="0">
                <a:solidFill>
                  <a:schemeClr val="tx1"/>
                </a:solidFill>
                <a:latin typeface="Times New Roman" panose="02020603050405020304" pitchFamily="18" charset="0"/>
                <a:cs typeface="Times New Roman" panose="02020603050405020304" pitchFamily="18" charset="0"/>
              </a:rPr>
              <a:t>Campo 033</a:t>
            </a:r>
            <a:endParaRPr lang="es-AR" dirty="0">
              <a:solidFill>
                <a:schemeClr val="tx1">
                  <a:lumMod val="75000"/>
                  <a:lumOff val="25000"/>
                </a:schemeClr>
              </a:solidFill>
            </a:endParaRPr>
          </a:p>
        </p:txBody>
      </p:sp>
      <p:sp>
        <p:nvSpPr>
          <p:cNvPr id="21507" name="Marcador de contenido 2"/>
          <p:cNvSpPr>
            <a:spLocks noGrp="1"/>
          </p:cNvSpPr>
          <p:nvPr>
            <p:ph idx="1"/>
          </p:nvPr>
        </p:nvSpPr>
        <p:spPr>
          <a:xfrm>
            <a:off x="1097280" y="1845733"/>
            <a:ext cx="10058400" cy="4385249"/>
          </a:xfrm>
        </p:spPr>
        <p:txBody>
          <a:bodyPr>
            <a:normAutofit fontScale="92500" lnSpcReduction="20000"/>
          </a:bodyPr>
          <a:lstStyle/>
          <a:p>
            <a:pPr marL="0" indent="0">
              <a:spcAft>
                <a:spcPct val="0"/>
              </a:spcAft>
              <a:buNone/>
            </a:pPr>
            <a:r>
              <a:rPr lang="es-ES" altLang="es-AR" dirty="0"/>
              <a:t> </a:t>
            </a:r>
            <a:r>
              <a:rPr lang="es-ES" altLang="es-AR" dirty="0" smtClean="0"/>
              <a:t> </a:t>
            </a:r>
            <a:r>
              <a:rPr lang="es-ES" altLang="es-AR" sz="3200" b="1" dirty="0" smtClean="0">
                <a:solidFill>
                  <a:schemeClr val="tx1"/>
                </a:solidFill>
                <a:latin typeface="Times New Roman" panose="02020603050405020304" pitchFamily="18" charset="0"/>
                <a:cs typeface="Times New Roman" panose="02020603050405020304" pitchFamily="18" charset="0"/>
              </a:rPr>
              <a:t>Indicadores</a:t>
            </a:r>
            <a:r>
              <a:rPr lang="es-ES" altLang="es-AR" b="1" dirty="0" smtClean="0">
                <a:solidFill>
                  <a:schemeClr val="tx1"/>
                </a:solidFill>
                <a:latin typeface="Times New Roman" panose="02020603050405020304" pitchFamily="18" charset="0"/>
                <a:cs typeface="Times New Roman" panose="02020603050405020304" pitchFamily="18" charset="0"/>
              </a:rPr>
              <a:t>:</a:t>
            </a:r>
          </a:p>
          <a:p>
            <a:pPr>
              <a:lnSpc>
                <a:spcPct val="100000"/>
              </a:lnSpc>
              <a:spcBef>
                <a:spcPct val="0"/>
              </a:spcBef>
              <a:spcAft>
                <a:spcPct val="0"/>
              </a:spcAft>
            </a:pPr>
            <a:r>
              <a:rPr lang="es-ES" altLang="es-AR" sz="3000" dirty="0" smtClean="0">
                <a:solidFill>
                  <a:schemeClr val="tx1"/>
                </a:solidFill>
                <a:latin typeface="Times New Roman" panose="02020603050405020304" pitchFamily="18" charset="0"/>
                <a:cs typeface="Times New Roman" panose="02020603050405020304" pitchFamily="18" charset="0"/>
              </a:rPr>
              <a:t>1° indicador: (#) no existe información de fecha</a:t>
            </a:r>
          </a:p>
          <a:p>
            <a:pPr>
              <a:lnSpc>
                <a:spcPct val="100000"/>
              </a:lnSpc>
              <a:spcBef>
                <a:spcPct val="0"/>
              </a:spcBef>
              <a:spcAft>
                <a:spcPct val="0"/>
              </a:spcAft>
            </a:pPr>
            <a:r>
              <a:rPr lang="es-ES" altLang="es-AR" sz="3000" dirty="0" smtClean="0">
                <a:solidFill>
                  <a:schemeClr val="tx1"/>
                </a:solidFill>
                <a:latin typeface="Times New Roman" panose="02020603050405020304" pitchFamily="18" charset="0"/>
                <a:cs typeface="Times New Roman" panose="02020603050405020304" pitchFamily="18" charset="0"/>
              </a:rPr>
              <a:t>                      0 fecha única</a:t>
            </a:r>
          </a:p>
          <a:p>
            <a:pPr>
              <a:lnSpc>
                <a:spcPct val="100000"/>
              </a:lnSpc>
              <a:spcBef>
                <a:spcPct val="0"/>
              </a:spcBef>
              <a:spcAft>
                <a:spcPct val="0"/>
              </a:spcAft>
            </a:pPr>
            <a:r>
              <a:rPr lang="es-ES" altLang="es-AR" sz="3000" dirty="0" smtClean="0">
                <a:solidFill>
                  <a:schemeClr val="tx1"/>
                </a:solidFill>
                <a:latin typeface="Times New Roman" panose="02020603050405020304" pitchFamily="18" charset="0"/>
                <a:cs typeface="Times New Roman" panose="02020603050405020304" pitchFamily="18" charset="0"/>
              </a:rPr>
              <a:t>	             1 fecha múltiple</a:t>
            </a:r>
          </a:p>
          <a:p>
            <a:pPr>
              <a:lnSpc>
                <a:spcPct val="100000"/>
              </a:lnSpc>
              <a:spcBef>
                <a:spcPct val="0"/>
              </a:spcBef>
              <a:spcAft>
                <a:spcPct val="0"/>
              </a:spcAft>
            </a:pPr>
            <a:r>
              <a:rPr lang="es-ES" altLang="es-AR" sz="3000" dirty="0" smtClean="0">
                <a:solidFill>
                  <a:schemeClr val="tx1"/>
                </a:solidFill>
                <a:latin typeface="Times New Roman" panose="02020603050405020304" pitchFamily="18" charset="0"/>
                <a:cs typeface="Times New Roman" panose="02020603050405020304" pitchFamily="18" charset="0"/>
              </a:rPr>
              <a:t>                      2 rango de fechas</a:t>
            </a:r>
          </a:p>
          <a:p>
            <a:pPr>
              <a:spcAft>
                <a:spcPct val="0"/>
              </a:spcAft>
            </a:pPr>
            <a:r>
              <a:rPr lang="es-ES" altLang="es-AR" sz="3000" dirty="0" smtClean="0">
                <a:solidFill>
                  <a:schemeClr val="tx1"/>
                </a:solidFill>
                <a:latin typeface="Times New Roman" panose="02020603050405020304" pitchFamily="18" charset="0"/>
                <a:cs typeface="Times New Roman" panose="02020603050405020304" pitchFamily="18" charset="0"/>
              </a:rPr>
              <a:t>2° indicador:</a:t>
            </a:r>
            <a:r>
              <a:rPr lang="es-AR" altLang="es-AR" sz="3000" dirty="0" smtClean="0">
                <a:solidFill>
                  <a:schemeClr val="tx1"/>
                </a:solidFill>
                <a:latin typeface="Times New Roman" panose="02020603050405020304" pitchFamily="18" charset="0"/>
                <a:cs typeface="Times New Roman" panose="02020603050405020304" pitchFamily="18" charset="0"/>
              </a:rPr>
              <a:t> (#) No se proporciona información</a:t>
            </a:r>
          </a:p>
          <a:p>
            <a:pPr>
              <a:spcAft>
                <a:spcPct val="0"/>
              </a:spcAft>
            </a:pPr>
            <a:r>
              <a:rPr lang="es-ES" altLang="es-AR" sz="3000" dirty="0">
                <a:solidFill>
                  <a:schemeClr val="tx1"/>
                </a:solidFill>
                <a:latin typeface="Times New Roman" panose="02020603050405020304" pitchFamily="18" charset="0"/>
                <a:cs typeface="Times New Roman" panose="02020603050405020304" pitchFamily="18" charset="0"/>
              </a:rPr>
              <a:t>S</a:t>
            </a:r>
            <a:r>
              <a:rPr lang="es-ES" altLang="es-AR" sz="3000" dirty="0" smtClean="0">
                <a:solidFill>
                  <a:schemeClr val="tx1"/>
                </a:solidFill>
                <a:latin typeface="Times New Roman" panose="02020603050405020304" pitchFamily="18" charset="0"/>
                <a:cs typeface="Times New Roman" panose="02020603050405020304" pitchFamily="18" charset="0"/>
              </a:rPr>
              <a:t>ubcampo a: fecha y hora con formato establecido (año-mes-día)</a:t>
            </a:r>
          </a:p>
          <a:p>
            <a:endParaRPr lang="es-ES" altLang="es-AR" b="1" dirty="0" smtClean="0">
              <a:solidFill>
                <a:schemeClr val="tx1"/>
              </a:solidFill>
              <a:latin typeface="Times New Roman" panose="02020603050405020304" pitchFamily="18" charset="0"/>
              <a:cs typeface="Times New Roman" panose="02020603050405020304" pitchFamily="18" charset="0"/>
            </a:endParaRPr>
          </a:p>
          <a:p>
            <a:pPr algn="ctr"/>
            <a:r>
              <a:rPr lang="es-ES" altLang="es-AR" sz="3900" b="1" dirty="0" smtClean="0">
                <a:solidFill>
                  <a:schemeClr val="tx1"/>
                </a:solidFill>
                <a:latin typeface="Times New Roman" panose="02020603050405020304" pitchFamily="18" charset="0"/>
                <a:cs typeface="Times New Roman" panose="02020603050405020304" pitchFamily="18" charset="0"/>
              </a:rPr>
              <a:t>Ej. 033##$a1963</a:t>
            </a:r>
            <a:r>
              <a:rPr lang="es-ES" altLang="es-AR" sz="3900" dirty="0" smtClean="0"/>
              <a:t/>
            </a:r>
            <a:br>
              <a:rPr lang="es-ES" altLang="es-AR" sz="3900" dirty="0" smtClean="0"/>
            </a:br>
            <a:endParaRPr lang="es-AR" altLang="es-AR" sz="3900" dirty="0" smtClean="0"/>
          </a:p>
        </p:txBody>
      </p:sp>
    </p:spTree>
    <p:extLst>
      <p:ext uri="{BB962C8B-B14F-4D97-AF65-F5344CB8AC3E}">
        <p14:creationId xmlns:p14="http://schemas.microsoft.com/office/powerpoint/2010/main" val="27023583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6963" y="431073"/>
            <a:ext cx="10058400" cy="953589"/>
          </a:xfrm>
        </p:spPr>
        <p:txBody>
          <a:bodyPr/>
          <a:lstStyle/>
          <a:p>
            <a:pPr algn="ctr" fontAlgn="auto">
              <a:spcAft>
                <a:spcPts val="0"/>
              </a:spcAft>
              <a:defRPr/>
            </a:pPr>
            <a:r>
              <a:rPr lang="es-ES" altLang="es-AR" dirty="0">
                <a:solidFill>
                  <a:schemeClr val="tx1"/>
                </a:solidFill>
                <a:latin typeface="Times New Roman" panose="02020603050405020304" pitchFamily="18" charset="0"/>
                <a:cs typeface="Times New Roman" panose="02020603050405020304" pitchFamily="18" charset="0"/>
              </a:rPr>
              <a:t>Campo 040</a:t>
            </a:r>
            <a:endParaRPr lang="es-AR" dirty="0">
              <a:solidFill>
                <a:schemeClr val="tx1">
                  <a:lumMod val="75000"/>
                  <a:lumOff val="25000"/>
                </a:schemeClr>
              </a:solidFill>
            </a:endParaRPr>
          </a:p>
        </p:txBody>
      </p:sp>
      <p:sp>
        <p:nvSpPr>
          <p:cNvPr id="22531" name="Marcador de contenido 2"/>
          <p:cNvSpPr>
            <a:spLocks noGrp="1"/>
          </p:cNvSpPr>
          <p:nvPr>
            <p:ph idx="1"/>
          </p:nvPr>
        </p:nvSpPr>
        <p:spPr>
          <a:xfrm>
            <a:off x="1096963" y="1846262"/>
            <a:ext cx="10344150" cy="4397783"/>
          </a:xfrm>
        </p:spPr>
        <p:txBody>
          <a:bodyPr>
            <a:normAutofit fontScale="85000" lnSpcReduction="20000"/>
          </a:bodyPr>
          <a:lstStyle/>
          <a:p>
            <a:pPr algn="ctr"/>
            <a:r>
              <a:rPr lang="es-ES" altLang="es-AR" sz="2800" b="1" dirty="0" smtClean="0">
                <a:solidFill>
                  <a:schemeClr val="tx1"/>
                </a:solidFill>
                <a:latin typeface="Times New Roman" panose="02020603050405020304" pitchFamily="18" charset="0"/>
                <a:cs typeface="Times New Roman" panose="02020603050405020304" pitchFamily="18" charset="0"/>
              </a:rPr>
              <a:t>Fuente de catalogación</a:t>
            </a:r>
            <a:endParaRPr lang="es-ES" altLang="es-AR" sz="2800" dirty="0" smtClean="0">
              <a:solidFill>
                <a:schemeClr val="tx1"/>
              </a:solidFill>
              <a:latin typeface="Times New Roman" panose="02020603050405020304" pitchFamily="18" charset="0"/>
              <a:cs typeface="Times New Roman" panose="02020603050405020304" pitchFamily="18" charset="0"/>
            </a:endParaRPr>
          </a:p>
          <a:p>
            <a:pPr algn="ctr"/>
            <a:endParaRPr lang="es-ES" altLang="es-AR" dirty="0" smtClean="0"/>
          </a:p>
          <a:p>
            <a:pPr algn="just">
              <a:lnSpc>
                <a:spcPct val="100000"/>
              </a:lnSpc>
              <a:spcAft>
                <a:spcPct val="0"/>
              </a:spcAft>
            </a:pPr>
            <a:r>
              <a:rPr lang="es-ES" altLang="es-AR" sz="2800" dirty="0" smtClean="0">
                <a:solidFill>
                  <a:schemeClr val="tx1"/>
                </a:solidFill>
                <a:latin typeface="Times New Roman" panose="02020603050405020304" pitchFamily="18" charset="0"/>
                <a:cs typeface="Times New Roman" panose="02020603050405020304" pitchFamily="18" charset="0"/>
              </a:rPr>
              <a:t>Los registros existentes en BNA01 (migrados) solo incluyen un subcampo $a con AR-</a:t>
            </a:r>
            <a:r>
              <a:rPr lang="es-ES" altLang="es-AR" sz="2800" dirty="0" err="1" smtClean="0">
                <a:solidFill>
                  <a:schemeClr val="tx1"/>
                </a:solidFill>
                <a:latin typeface="Times New Roman" panose="02020603050405020304" pitchFamily="18" charset="0"/>
                <a:cs typeface="Times New Roman" panose="02020603050405020304" pitchFamily="18" charset="0"/>
              </a:rPr>
              <a:t>BaBN</a:t>
            </a:r>
            <a:r>
              <a:rPr lang="es-ES" altLang="es-AR" sz="2800" dirty="0" smtClean="0">
                <a:solidFill>
                  <a:schemeClr val="tx1"/>
                </a:solidFill>
                <a:latin typeface="Times New Roman" panose="02020603050405020304" pitchFamily="18" charset="0"/>
                <a:cs typeface="Times New Roman" panose="02020603050405020304" pitchFamily="18" charset="0"/>
              </a:rPr>
              <a:t> (código MARC asignado a la BNMM). Al expandir desde la plantilla se asignan por defecto los </a:t>
            </a:r>
            <a:r>
              <a:rPr lang="es-ES" altLang="es-AR" sz="2800" dirty="0" err="1" smtClean="0">
                <a:solidFill>
                  <a:schemeClr val="tx1"/>
                </a:solidFill>
                <a:latin typeface="Times New Roman" panose="02020603050405020304" pitchFamily="18" charset="0"/>
                <a:cs typeface="Times New Roman" panose="02020603050405020304" pitchFamily="18" charset="0"/>
              </a:rPr>
              <a:t>subcampos</a:t>
            </a:r>
            <a:r>
              <a:rPr lang="es-ES" altLang="es-AR" sz="2800" dirty="0" smtClean="0">
                <a:solidFill>
                  <a:schemeClr val="tx1"/>
                </a:solidFill>
                <a:latin typeface="Times New Roman" panose="02020603050405020304" pitchFamily="18" charset="0"/>
                <a:cs typeface="Times New Roman" panose="02020603050405020304" pitchFamily="18" charset="0"/>
              </a:rPr>
              <a:t> faltantes.</a:t>
            </a:r>
          </a:p>
          <a:p>
            <a:pPr algn="just">
              <a:lnSpc>
                <a:spcPct val="100000"/>
              </a:lnSpc>
              <a:spcAft>
                <a:spcPct val="0"/>
              </a:spcAft>
            </a:pPr>
            <a:r>
              <a:rPr lang="es-ES" altLang="es-AR" sz="2800" dirty="0" smtClean="0">
                <a:solidFill>
                  <a:schemeClr val="tx1"/>
                </a:solidFill>
                <a:latin typeface="Times New Roman" panose="02020603050405020304" pitchFamily="18" charset="0"/>
                <a:cs typeface="Times New Roman" panose="02020603050405020304" pitchFamily="18" charset="0"/>
              </a:rPr>
              <a:t>Indicadores: </a:t>
            </a:r>
          </a:p>
          <a:p>
            <a:pPr algn="just">
              <a:lnSpc>
                <a:spcPct val="100000"/>
              </a:lnSpc>
              <a:spcAft>
                <a:spcPct val="0"/>
              </a:spcAft>
            </a:pPr>
            <a:r>
              <a:rPr lang="es-ES" altLang="es-AR" sz="2800" dirty="0" smtClean="0">
                <a:solidFill>
                  <a:schemeClr val="tx1"/>
                </a:solidFill>
                <a:latin typeface="Times New Roman" panose="02020603050405020304" pitchFamily="18" charset="0"/>
                <a:cs typeface="Times New Roman" panose="02020603050405020304" pitchFamily="18" charset="0"/>
              </a:rPr>
              <a:t>1° y 2° indicador: (##) no definidos  </a:t>
            </a:r>
          </a:p>
          <a:p>
            <a:pPr algn="just">
              <a:lnSpc>
                <a:spcPct val="100000"/>
              </a:lnSpc>
              <a:spcAft>
                <a:spcPct val="0"/>
              </a:spcAft>
            </a:pPr>
            <a:endParaRPr lang="es-ES" altLang="es-AR" sz="2800" dirty="0" smtClean="0">
              <a:solidFill>
                <a:schemeClr val="tx1"/>
              </a:solidFill>
              <a:latin typeface="Times New Roman" panose="02020603050405020304" pitchFamily="18" charset="0"/>
              <a:cs typeface="Times New Roman" panose="02020603050405020304" pitchFamily="18" charset="0"/>
            </a:endParaRPr>
          </a:p>
          <a:p>
            <a:pPr algn="just">
              <a:lnSpc>
                <a:spcPct val="100000"/>
              </a:lnSpc>
              <a:spcAft>
                <a:spcPct val="0"/>
              </a:spcAft>
            </a:pPr>
            <a:r>
              <a:rPr lang="es-ES" altLang="es-AR" sz="2800" b="1" dirty="0" smtClean="0">
                <a:solidFill>
                  <a:schemeClr val="tx1"/>
                </a:solidFill>
                <a:latin typeface="Times New Roman" panose="02020603050405020304" pitchFamily="18" charset="0"/>
                <a:cs typeface="Times New Roman" panose="02020603050405020304" pitchFamily="18" charset="0"/>
              </a:rPr>
              <a:t>Ej.      040##$a AR-</a:t>
            </a:r>
            <a:r>
              <a:rPr lang="es-ES" altLang="es-AR" sz="2800" b="1" dirty="0" err="1" smtClean="0">
                <a:solidFill>
                  <a:schemeClr val="tx1"/>
                </a:solidFill>
                <a:latin typeface="Times New Roman" panose="02020603050405020304" pitchFamily="18" charset="0"/>
                <a:cs typeface="Times New Roman" panose="02020603050405020304" pitchFamily="18" charset="0"/>
              </a:rPr>
              <a:t>BaBN</a:t>
            </a:r>
            <a:r>
              <a:rPr lang="es-ES" altLang="es-AR" sz="2800" b="1" dirty="0" smtClean="0">
                <a:solidFill>
                  <a:schemeClr val="tx1"/>
                </a:solidFill>
                <a:latin typeface="Times New Roman" panose="02020603050405020304" pitchFamily="18" charset="0"/>
                <a:cs typeface="Times New Roman" panose="02020603050405020304" pitchFamily="18" charset="0"/>
              </a:rPr>
              <a:t> $b spa $c </a:t>
            </a:r>
            <a:r>
              <a:rPr lang="es-ES" altLang="es-AR" sz="2800" b="1" dirty="0" err="1" smtClean="0">
                <a:solidFill>
                  <a:schemeClr val="tx1"/>
                </a:solidFill>
                <a:latin typeface="Times New Roman" panose="02020603050405020304" pitchFamily="18" charset="0"/>
                <a:cs typeface="Times New Roman" panose="02020603050405020304" pitchFamily="18" charset="0"/>
              </a:rPr>
              <a:t>ARBaBN</a:t>
            </a:r>
            <a:r>
              <a:rPr lang="es-ES" altLang="es-AR" sz="2800" b="1" dirty="0" smtClean="0">
                <a:solidFill>
                  <a:schemeClr val="tx1"/>
                </a:solidFill>
                <a:latin typeface="Times New Roman" panose="02020603050405020304" pitchFamily="18" charset="0"/>
                <a:cs typeface="Times New Roman" panose="02020603050405020304" pitchFamily="18" charset="0"/>
              </a:rPr>
              <a:t> $e </a:t>
            </a:r>
            <a:r>
              <a:rPr lang="es-ES" altLang="es-AR" sz="2800" b="1" dirty="0" err="1" smtClean="0">
                <a:solidFill>
                  <a:schemeClr val="tx1"/>
                </a:solidFill>
                <a:latin typeface="Times New Roman" panose="02020603050405020304" pitchFamily="18" charset="0"/>
                <a:cs typeface="Times New Roman" panose="02020603050405020304" pitchFamily="18" charset="0"/>
              </a:rPr>
              <a:t>aacr</a:t>
            </a:r>
            <a:endParaRPr lang="es-ES" altLang="es-AR" sz="2800" b="1" dirty="0" smtClean="0">
              <a:solidFill>
                <a:schemeClr val="tx1"/>
              </a:solidFill>
              <a:latin typeface="Times New Roman" panose="02020603050405020304" pitchFamily="18" charset="0"/>
              <a:cs typeface="Times New Roman" panose="02020603050405020304" pitchFamily="18" charset="0"/>
            </a:endParaRPr>
          </a:p>
          <a:p>
            <a:r>
              <a:rPr lang="es-ES" altLang="es-AR" dirty="0" smtClean="0"/>
              <a:t/>
            </a:r>
            <a:br>
              <a:rPr lang="es-ES" altLang="es-AR" dirty="0" smtClean="0"/>
            </a:br>
            <a:endParaRPr lang="es-AR" altLang="es-AR" dirty="0" smtClean="0"/>
          </a:p>
          <a:p>
            <a:endParaRPr lang="es-AR" altLang="es-AR" dirty="0" smtClean="0"/>
          </a:p>
        </p:txBody>
      </p:sp>
    </p:spTree>
    <p:extLst>
      <p:ext uri="{BB962C8B-B14F-4D97-AF65-F5344CB8AC3E}">
        <p14:creationId xmlns:p14="http://schemas.microsoft.com/office/powerpoint/2010/main" val="27354966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365761"/>
            <a:ext cx="10058400" cy="875211"/>
          </a:xfrm>
        </p:spPr>
        <p:txBody>
          <a:bodyPr/>
          <a:lstStyle/>
          <a:p>
            <a:pPr algn="ctr" fontAlgn="auto">
              <a:spcAft>
                <a:spcPts val="0"/>
              </a:spcAft>
              <a:defRPr/>
            </a:pPr>
            <a:r>
              <a:rPr lang="es-ES" dirty="0">
                <a:solidFill>
                  <a:schemeClr val="tx1"/>
                </a:solidFill>
                <a:latin typeface="Times New Roman" panose="02020603050405020304" pitchFamily="18" charset="0"/>
                <a:cs typeface="Times New Roman" panose="02020603050405020304" pitchFamily="18" charset="0"/>
              </a:rPr>
              <a:t>Campo 043</a:t>
            </a:r>
            <a:endParaRPr lang="es-AR" dirty="0">
              <a:solidFill>
                <a:schemeClr val="tx1">
                  <a:lumMod val="75000"/>
                  <a:lumOff val="25000"/>
                </a:schemeClr>
              </a:solidFill>
            </a:endParaRPr>
          </a:p>
        </p:txBody>
      </p:sp>
      <p:sp>
        <p:nvSpPr>
          <p:cNvPr id="23555" name="Marcador de contenido 2"/>
          <p:cNvSpPr>
            <a:spLocks noGrp="1"/>
          </p:cNvSpPr>
          <p:nvPr>
            <p:ph idx="1"/>
          </p:nvPr>
        </p:nvSpPr>
        <p:spPr/>
        <p:txBody>
          <a:bodyPr>
            <a:normAutofit lnSpcReduction="10000"/>
          </a:bodyPr>
          <a:lstStyle/>
          <a:p>
            <a:pPr marL="0" indent="0" algn="ctr">
              <a:lnSpc>
                <a:spcPct val="100000"/>
              </a:lnSpc>
              <a:spcAft>
                <a:spcPct val="0"/>
              </a:spcAft>
              <a:buNone/>
            </a:pPr>
            <a:r>
              <a:rPr lang="es-ES" altLang="es-AR" sz="2400" b="1" dirty="0" smtClean="0">
                <a:solidFill>
                  <a:schemeClr val="tx1"/>
                </a:solidFill>
                <a:latin typeface="Times New Roman" panose="02020603050405020304" pitchFamily="18" charset="0"/>
                <a:cs typeface="Times New Roman" panose="02020603050405020304" pitchFamily="18" charset="0"/>
              </a:rPr>
              <a:t>Código de área geográfica</a:t>
            </a:r>
          </a:p>
          <a:p>
            <a:pPr algn="just">
              <a:lnSpc>
                <a:spcPct val="100000"/>
              </a:lnSpc>
              <a:spcAft>
                <a:spcPct val="0"/>
              </a:spcAft>
            </a:pPr>
            <a:r>
              <a:rPr lang="es-ES" altLang="es-AR" sz="2800" dirty="0" smtClean="0">
                <a:solidFill>
                  <a:schemeClr val="tx1"/>
                </a:solidFill>
                <a:latin typeface="Times New Roman" panose="02020603050405020304" pitchFamily="18" charset="0"/>
                <a:cs typeface="Times New Roman" panose="02020603050405020304" pitchFamily="18" charset="0"/>
              </a:rPr>
              <a:t>En los registros bibliográficos, estos códigos se asignan para recuperar las áreas geográficas que aparecen o están implicadas en el contenido del recurso que se describe</a:t>
            </a:r>
          </a:p>
          <a:p>
            <a:pPr>
              <a:lnSpc>
                <a:spcPct val="100000"/>
              </a:lnSpc>
              <a:spcAft>
                <a:spcPct val="0"/>
              </a:spcAft>
            </a:pPr>
            <a:r>
              <a:rPr lang="es-ES" altLang="es-AR" sz="2800" dirty="0" smtClean="0">
                <a:solidFill>
                  <a:schemeClr val="tx1"/>
                </a:solidFill>
                <a:latin typeface="Times New Roman" panose="02020603050405020304" pitchFamily="18" charset="0"/>
                <a:cs typeface="Times New Roman" panose="02020603050405020304" pitchFamily="18" charset="0"/>
              </a:rPr>
              <a:t>Indicadores: no definidos ##</a:t>
            </a:r>
          </a:p>
          <a:p>
            <a:pPr>
              <a:lnSpc>
                <a:spcPct val="100000"/>
              </a:lnSpc>
              <a:spcAft>
                <a:spcPct val="0"/>
              </a:spcAft>
            </a:pPr>
            <a:r>
              <a:rPr lang="es-ES" altLang="es-AR" sz="2800" dirty="0" smtClean="0">
                <a:solidFill>
                  <a:schemeClr val="tx1"/>
                </a:solidFill>
                <a:latin typeface="Times New Roman" panose="02020603050405020304" pitchFamily="18" charset="0"/>
                <a:cs typeface="Times New Roman" panose="02020603050405020304" pitchFamily="18" charset="0"/>
              </a:rPr>
              <a:t>Subcampo a: código de área geográfica (la fuente, para el código que se registra es la lista MARC </a:t>
            </a:r>
            <a:r>
              <a:rPr lang="es-ES" altLang="es-AR" sz="2800" dirty="0" err="1" smtClean="0">
                <a:solidFill>
                  <a:schemeClr val="tx1"/>
                </a:solidFill>
                <a:latin typeface="Times New Roman" panose="02020603050405020304" pitchFamily="18" charset="0"/>
                <a:cs typeface="Times New Roman" panose="02020603050405020304" pitchFamily="18" charset="0"/>
              </a:rPr>
              <a:t>Code</a:t>
            </a:r>
            <a:r>
              <a:rPr lang="es-ES" altLang="es-AR" sz="2800" dirty="0" smtClean="0">
                <a:solidFill>
                  <a:schemeClr val="tx1"/>
                </a:solidFill>
                <a:latin typeface="Times New Roman" panose="02020603050405020304" pitchFamily="18" charset="0"/>
                <a:cs typeface="Times New Roman" panose="02020603050405020304" pitchFamily="18" charset="0"/>
              </a:rPr>
              <a:t> </a:t>
            </a:r>
            <a:r>
              <a:rPr lang="es-ES" altLang="es-AR" sz="2800" dirty="0" err="1" smtClean="0">
                <a:solidFill>
                  <a:schemeClr val="tx1"/>
                </a:solidFill>
                <a:latin typeface="Times New Roman" panose="02020603050405020304" pitchFamily="18" charset="0"/>
                <a:cs typeface="Times New Roman" panose="02020603050405020304" pitchFamily="18" charset="0"/>
              </a:rPr>
              <a:t>List</a:t>
            </a:r>
            <a:r>
              <a:rPr lang="es-ES" altLang="es-AR" sz="2800" dirty="0" smtClean="0">
                <a:solidFill>
                  <a:schemeClr val="tx1"/>
                </a:solidFill>
                <a:latin typeface="Times New Roman" panose="02020603050405020304" pitchFamily="18" charset="0"/>
                <a:cs typeface="Times New Roman" panose="02020603050405020304" pitchFamily="18" charset="0"/>
              </a:rPr>
              <a:t> </a:t>
            </a:r>
            <a:r>
              <a:rPr lang="es-ES" altLang="es-AR" sz="2800" dirty="0" err="1" smtClean="0">
                <a:solidFill>
                  <a:schemeClr val="tx1"/>
                </a:solidFill>
                <a:latin typeface="Times New Roman" panose="02020603050405020304" pitchFamily="18" charset="0"/>
                <a:cs typeface="Times New Roman" panose="02020603050405020304" pitchFamily="18" charset="0"/>
              </a:rPr>
              <a:t>for</a:t>
            </a:r>
            <a:r>
              <a:rPr lang="es-ES" altLang="es-AR" sz="2800" dirty="0" smtClean="0">
                <a:solidFill>
                  <a:schemeClr val="tx1"/>
                </a:solidFill>
                <a:latin typeface="Times New Roman" panose="02020603050405020304" pitchFamily="18" charset="0"/>
                <a:cs typeface="Times New Roman" panose="02020603050405020304" pitchFamily="18" charset="0"/>
              </a:rPr>
              <a:t> </a:t>
            </a:r>
            <a:r>
              <a:rPr lang="es-ES" altLang="es-AR" sz="2800" dirty="0" err="1" smtClean="0">
                <a:solidFill>
                  <a:schemeClr val="tx1"/>
                </a:solidFill>
                <a:latin typeface="Times New Roman" panose="02020603050405020304" pitchFamily="18" charset="0"/>
                <a:cs typeface="Times New Roman" panose="02020603050405020304" pitchFamily="18" charset="0"/>
              </a:rPr>
              <a:t>Geographic</a:t>
            </a:r>
            <a:r>
              <a:rPr lang="es-ES" altLang="es-AR" sz="2800" dirty="0" smtClean="0">
                <a:solidFill>
                  <a:schemeClr val="tx1"/>
                </a:solidFill>
                <a:latin typeface="Times New Roman" panose="02020603050405020304" pitchFamily="18" charset="0"/>
                <a:cs typeface="Times New Roman" panose="02020603050405020304" pitchFamily="18" charset="0"/>
              </a:rPr>
              <a:t> </a:t>
            </a:r>
            <a:r>
              <a:rPr lang="es-ES" altLang="es-AR" sz="2800" dirty="0" err="1" smtClean="0">
                <a:solidFill>
                  <a:schemeClr val="tx1"/>
                </a:solidFill>
                <a:latin typeface="Times New Roman" panose="02020603050405020304" pitchFamily="18" charset="0"/>
                <a:cs typeface="Times New Roman" panose="02020603050405020304" pitchFamily="18" charset="0"/>
              </a:rPr>
              <a:t>Areas</a:t>
            </a:r>
            <a:r>
              <a:rPr lang="es-ES" altLang="es-AR" sz="2800" dirty="0" smtClean="0">
                <a:solidFill>
                  <a:schemeClr val="tx1"/>
                </a:solidFill>
                <a:latin typeface="Times New Roman" panose="02020603050405020304" pitchFamily="18" charset="0"/>
                <a:cs typeface="Times New Roman" panose="02020603050405020304" pitchFamily="18" charset="0"/>
              </a:rPr>
              <a:t>).</a:t>
            </a:r>
          </a:p>
          <a:p>
            <a:pPr>
              <a:lnSpc>
                <a:spcPct val="100000"/>
              </a:lnSpc>
              <a:spcAft>
                <a:spcPct val="0"/>
              </a:spcAft>
            </a:pPr>
            <a:r>
              <a:rPr lang="es-ES" altLang="es-AR" sz="2800" b="1" dirty="0" smtClean="0">
                <a:solidFill>
                  <a:schemeClr val="tx1"/>
                </a:solidFill>
                <a:latin typeface="Times New Roman" panose="02020603050405020304" pitchFamily="18" charset="0"/>
                <a:cs typeface="Times New Roman" panose="02020603050405020304" pitchFamily="18" charset="0"/>
              </a:rPr>
              <a:t>Ej.      043##$a s-</a:t>
            </a:r>
            <a:r>
              <a:rPr lang="es-ES" altLang="es-AR" sz="2800" b="1" dirty="0" err="1" smtClean="0">
                <a:solidFill>
                  <a:schemeClr val="tx1"/>
                </a:solidFill>
                <a:latin typeface="Times New Roman" panose="02020603050405020304" pitchFamily="18" charset="0"/>
                <a:cs typeface="Times New Roman" panose="02020603050405020304" pitchFamily="18" charset="0"/>
              </a:rPr>
              <a:t>ag</a:t>
            </a:r>
            <a:r>
              <a:rPr lang="es-ES" altLang="es-AR" sz="2800" b="1" dirty="0" smtClean="0">
                <a:solidFill>
                  <a:schemeClr val="tx1"/>
                </a:solidFill>
                <a:latin typeface="Times New Roman" panose="02020603050405020304" pitchFamily="18" charset="0"/>
                <a:cs typeface="Times New Roman" panose="02020603050405020304" pitchFamily="18" charset="0"/>
              </a:rPr>
              <a:t>---</a:t>
            </a:r>
          </a:p>
          <a:p>
            <a:endParaRPr lang="es-AR" altLang="es-AR" dirty="0" smtClean="0"/>
          </a:p>
        </p:txBody>
      </p:sp>
    </p:spTree>
    <p:extLst>
      <p:ext uri="{BB962C8B-B14F-4D97-AF65-F5344CB8AC3E}">
        <p14:creationId xmlns:p14="http://schemas.microsoft.com/office/powerpoint/2010/main" val="23970314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5028" y="391885"/>
            <a:ext cx="10058400" cy="1005840"/>
          </a:xfrm>
        </p:spPr>
        <p:txBody>
          <a:bodyPr/>
          <a:lstStyle/>
          <a:p>
            <a:pPr algn="ctr" fontAlgn="auto">
              <a:spcAft>
                <a:spcPts val="0"/>
              </a:spcAft>
              <a:defRPr/>
            </a:pPr>
            <a:r>
              <a:rPr lang="es-ES" dirty="0" smtClean="0">
                <a:solidFill>
                  <a:schemeClr val="tx1">
                    <a:lumMod val="75000"/>
                    <a:lumOff val="25000"/>
                  </a:schemeClr>
                </a:solidFill>
                <a:latin typeface="Times New Roman" panose="02020603050405020304" pitchFamily="18" charset="0"/>
                <a:cs typeface="Times New Roman" panose="02020603050405020304" pitchFamily="18" charset="0"/>
              </a:rPr>
              <a:t>Campo 044</a:t>
            </a:r>
            <a:endParaRPr lang="es-AR"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5" name="CuadroTexto 4"/>
          <p:cNvSpPr txBox="1"/>
          <p:nvPr/>
        </p:nvSpPr>
        <p:spPr>
          <a:xfrm>
            <a:off x="1188719" y="1881051"/>
            <a:ext cx="9914709" cy="4308872"/>
          </a:xfrm>
          <a:prstGeom prst="rect">
            <a:avLst/>
          </a:prstGeom>
          <a:noFill/>
        </p:spPr>
        <p:txBody>
          <a:bodyPr wrap="square" rtlCol="0">
            <a:spAutoFit/>
          </a:bodyPr>
          <a:lstStyle/>
          <a:p>
            <a:pPr algn="ctr">
              <a:defRPr/>
            </a:pPr>
            <a:r>
              <a:rPr lang="es-AR" sz="2800" b="1" dirty="0">
                <a:latin typeface="Times New Roman" panose="02020603050405020304" pitchFamily="18" charset="0"/>
                <a:cs typeface="Times New Roman" panose="02020603050405020304" pitchFamily="18" charset="0"/>
              </a:rPr>
              <a:t>Código de país editor/productor</a:t>
            </a:r>
          </a:p>
          <a:p>
            <a:pPr algn="ctr">
              <a:defRPr/>
            </a:pPr>
            <a:endParaRPr lang="es-AR" b="1" dirty="0">
              <a:latin typeface="Times New Roman" panose="02020603050405020304" pitchFamily="18" charset="0"/>
              <a:cs typeface="Times New Roman" panose="02020603050405020304" pitchFamily="18" charset="0"/>
            </a:endParaRPr>
          </a:p>
          <a:p>
            <a:pPr marL="91440" indent="-91440" algn="just" fontAlgn="auto">
              <a:lnSpc>
                <a:spcPct val="110000"/>
              </a:lnSpc>
              <a:defRPr/>
            </a:pPr>
            <a:r>
              <a:rPr lang="es-ES" sz="2800" dirty="0">
                <a:latin typeface="Times New Roman" panose="02020603050405020304" pitchFamily="18" charset="0"/>
                <a:cs typeface="Times New Roman" panose="02020603050405020304" pitchFamily="18" charset="0"/>
              </a:rPr>
              <a:t>La codificación del campo 044 debe ser consistente con la información que se registra en el campo 260 (Pie de imprenta) y/o 264 (Producción, publicación, etc.).</a:t>
            </a:r>
          </a:p>
          <a:p>
            <a:pPr marL="91440" indent="-91440" algn="just" fontAlgn="auto">
              <a:lnSpc>
                <a:spcPct val="110000"/>
              </a:lnSpc>
              <a:defRPr/>
            </a:pPr>
            <a:r>
              <a:rPr lang="es-ES" sz="2800" dirty="0">
                <a:latin typeface="Times New Roman" panose="02020603050405020304" pitchFamily="18" charset="0"/>
                <a:cs typeface="Times New Roman" panose="02020603050405020304" pitchFamily="18" charset="0"/>
              </a:rPr>
              <a:t>Es obligatorio incluirlo en registros de recursos </a:t>
            </a:r>
            <a:r>
              <a:rPr lang="es-ES" sz="2800" dirty="0" smtClean="0">
                <a:latin typeface="Times New Roman" panose="02020603050405020304" pitchFamily="18" charset="0"/>
                <a:cs typeface="Times New Roman" panose="02020603050405020304" pitchFamily="18" charset="0"/>
              </a:rPr>
              <a:t>publicados, producidos </a:t>
            </a:r>
            <a:r>
              <a:rPr lang="es-ES" sz="2800" dirty="0">
                <a:latin typeface="Times New Roman" panose="02020603050405020304" pitchFamily="18" charset="0"/>
                <a:cs typeface="Times New Roman" panose="02020603050405020304" pitchFamily="18" charset="0"/>
              </a:rPr>
              <a:t>o emitidos en la Argentina</a:t>
            </a:r>
          </a:p>
          <a:p>
            <a:pPr marL="91440" indent="-91440" fontAlgn="auto">
              <a:defRPr/>
            </a:pPr>
            <a:r>
              <a:rPr lang="es-ES" sz="2800" b="1" dirty="0">
                <a:latin typeface="Times New Roman" panose="02020603050405020304" pitchFamily="18" charset="0"/>
                <a:cs typeface="Times New Roman" panose="02020603050405020304" pitchFamily="18" charset="0"/>
              </a:rPr>
              <a:t>Ej.: 044 _ _ $a </a:t>
            </a:r>
            <a:r>
              <a:rPr lang="es-ES" sz="2800" b="1" dirty="0" err="1">
                <a:latin typeface="Times New Roman" panose="02020603050405020304" pitchFamily="18" charset="0"/>
                <a:cs typeface="Times New Roman" panose="02020603050405020304" pitchFamily="18" charset="0"/>
              </a:rPr>
              <a:t>ag</a:t>
            </a:r>
            <a:endParaRPr lang="es-ES" sz="2800" b="1" dirty="0">
              <a:latin typeface="Times New Roman" panose="02020603050405020304" pitchFamily="18" charset="0"/>
              <a:cs typeface="Times New Roman" panose="02020603050405020304" pitchFamily="18" charset="0"/>
            </a:endParaRPr>
          </a:p>
          <a:p>
            <a:pPr marL="91440" indent="-91440" fontAlgn="auto">
              <a:defRPr/>
            </a:pPr>
            <a:r>
              <a:rPr lang="es-ES" sz="2800" b="1" dirty="0">
                <a:latin typeface="Times New Roman" panose="02020603050405020304" pitchFamily="18" charset="0"/>
                <a:cs typeface="Times New Roman" panose="02020603050405020304" pitchFamily="18" charset="0"/>
              </a:rPr>
              <a:t>                   $c </a:t>
            </a:r>
            <a:r>
              <a:rPr lang="es-ES" sz="2800" b="1" dirty="0" err="1">
                <a:latin typeface="Times New Roman" panose="02020603050405020304" pitchFamily="18" charset="0"/>
                <a:cs typeface="Times New Roman" panose="02020603050405020304" pitchFamily="18" charset="0"/>
              </a:rPr>
              <a:t>ar</a:t>
            </a:r>
            <a:r>
              <a:rPr lang="es-ES" sz="2800" b="1" dirty="0">
                <a:latin typeface="Times New Roman" panose="02020603050405020304" pitchFamily="18" charset="0"/>
                <a:cs typeface="Times New Roman" panose="02020603050405020304" pitchFamily="18" charset="0"/>
              </a:rPr>
              <a:t>-c</a:t>
            </a:r>
          </a:p>
          <a:p>
            <a:endParaRPr lang="es-AR" dirty="0"/>
          </a:p>
        </p:txBody>
      </p:sp>
    </p:spTree>
    <p:extLst>
      <p:ext uri="{BB962C8B-B14F-4D97-AF65-F5344CB8AC3E}">
        <p14:creationId xmlns:p14="http://schemas.microsoft.com/office/powerpoint/2010/main" val="3281034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79" y="431074"/>
            <a:ext cx="10058400" cy="836023"/>
          </a:xfrm>
        </p:spPr>
        <p:txBody>
          <a:bodyPr/>
          <a:lstStyle/>
          <a:p>
            <a:pPr algn="ctr" fontAlgn="auto">
              <a:spcAft>
                <a:spcPts val="0"/>
              </a:spcAft>
              <a:defRPr/>
            </a:pPr>
            <a:r>
              <a:rPr lang="es-ES" dirty="0" smtClean="0">
                <a:solidFill>
                  <a:schemeClr val="tx1"/>
                </a:solidFill>
                <a:latin typeface="Times New Roman" panose="02020603050405020304" pitchFamily="18" charset="0"/>
                <a:cs typeface="Times New Roman" panose="02020603050405020304" pitchFamily="18" charset="0"/>
              </a:rPr>
              <a:t>Campo 080</a:t>
            </a:r>
            <a:endParaRPr lang="es-AR" dirty="0">
              <a:solidFill>
                <a:schemeClr val="tx1"/>
              </a:solidFill>
              <a:latin typeface="Times New Roman" panose="02020603050405020304" pitchFamily="18" charset="0"/>
              <a:cs typeface="Times New Roman" panose="02020603050405020304" pitchFamily="18" charset="0"/>
            </a:endParaRPr>
          </a:p>
        </p:txBody>
      </p:sp>
      <p:sp>
        <p:nvSpPr>
          <p:cNvPr id="5" name="CuadroTexto 4"/>
          <p:cNvSpPr txBox="1"/>
          <p:nvPr/>
        </p:nvSpPr>
        <p:spPr>
          <a:xfrm>
            <a:off x="966651" y="2037806"/>
            <a:ext cx="10319657" cy="4524315"/>
          </a:xfrm>
          <a:prstGeom prst="rect">
            <a:avLst/>
          </a:prstGeom>
          <a:noFill/>
        </p:spPr>
        <p:txBody>
          <a:bodyPr wrap="square" rtlCol="0">
            <a:spAutoFit/>
          </a:bodyPr>
          <a:lstStyle/>
          <a:p>
            <a:pPr marL="91440" indent="-91440" algn="just" fontAlgn="auto">
              <a:lnSpc>
                <a:spcPct val="80000"/>
              </a:lnSpc>
              <a:spcAft>
                <a:spcPts val="0"/>
              </a:spcAft>
              <a:defRPr/>
            </a:pPr>
            <a:r>
              <a:rPr lang="es-ES" sz="2700" dirty="0">
                <a:latin typeface="Times New Roman" panose="02020603050405020304" pitchFamily="18" charset="0"/>
                <a:cs typeface="Times New Roman" panose="02020603050405020304" pitchFamily="18" charset="0"/>
              </a:rPr>
              <a:t>La clasificación que se asigna debe ser consistente con el análisis del contenido reflejado en los campos </a:t>
            </a:r>
          </a:p>
          <a:p>
            <a:pPr marL="91440" indent="-91440" algn="just" fontAlgn="auto">
              <a:lnSpc>
                <a:spcPct val="80000"/>
              </a:lnSpc>
              <a:spcAft>
                <a:spcPts val="0"/>
              </a:spcAft>
              <a:defRPr/>
            </a:pPr>
            <a:r>
              <a:rPr lang="es-ES" sz="2700" dirty="0">
                <a:latin typeface="Times New Roman" panose="02020603050405020304" pitchFamily="18" charset="0"/>
                <a:cs typeface="Times New Roman" panose="02020603050405020304" pitchFamily="18" charset="0"/>
              </a:rPr>
              <a:t>6XX (Entradas secundarias de materia)</a:t>
            </a:r>
          </a:p>
          <a:p>
            <a:pPr marL="91440" indent="-91440" algn="just" fontAlgn="auto">
              <a:lnSpc>
                <a:spcPct val="80000"/>
              </a:lnSpc>
              <a:spcAft>
                <a:spcPts val="0"/>
              </a:spcAft>
              <a:defRPr/>
            </a:pPr>
            <a:r>
              <a:rPr lang="es-ES" sz="2700" dirty="0">
                <a:latin typeface="Times New Roman" panose="02020603050405020304" pitchFamily="18" charset="0"/>
                <a:cs typeface="Times New Roman" panose="02020603050405020304" pitchFamily="18" charset="0"/>
              </a:rPr>
              <a:t>Indicadores: </a:t>
            </a:r>
          </a:p>
          <a:p>
            <a:pPr marL="91440" indent="-91440" algn="just" fontAlgn="auto">
              <a:lnSpc>
                <a:spcPct val="110000"/>
              </a:lnSpc>
              <a:spcBef>
                <a:spcPts val="0"/>
              </a:spcBef>
              <a:spcAft>
                <a:spcPts val="0"/>
              </a:spcAft>
              <a:defRPr/>
            </a:pPr>
            <a:r>
              <a:rPr lang="es-ES" sz="2700" dirty="0">
                <a:latin typeface="Times New Roman" panose="02020603050405020304" pitchFamily="18" charset="0"/>
                <a:cs typeface="Times New Roman" panose="02020603050405020304" pitchFamily="18" charset="0"/>
              </a:rPr>
              <a:t>1° indicador: Tipo de edición </a:t>
            </a:r>
          </a:p>
          <a:p>
            <a:pPr marL="91440" indent="-91440" algn="just" fontAlgn="auto">
              <a:lnSpc>
                <a:spcPct val="110000"/>
              </a:lnSpc>
              <a:spcBef>
                <a:spcPts val="0"/>
              </a:spcBef>
              <a:spcAft>
                <a:spcPts val="0"/>
              </a:spcAft>
              <a:defRPr/>
            </a:pPr>
            <a:r>
              <a:rPr lang="es-ES" sz="2700" dirty="0">
                <a:latin typeface="Times New Roman" panose="02020603050405020304" pitchFamily="18" charset="0"/>
                <a:cs typeface="Times New Roman" panose="02020603050405020304" pitchFamily="18" charset="0"/>
              </a:rPr>
              <a:t>                        (#) No se proporciona información </a:t>
            </a:r>
          </a:p>
          <a:p>
            <a:pPr marL="91440" indent="-91440" algn="just" fontAlgn="auto">
              <a:lnSpc>
                <a:spcPct val="110000"/>
              </a:lnSpc>
              <a:spcBef>
                <a:spcPts val="0"/>
              </a:spcBef>
              <a:spcAft>
                <a:spcPts val="0"/>
              </a:spcAft>
              <a:defRPr/>
            </a:pPr>
            <a:r>
              <a:rPr lang="es-ES" sz="2700" dirty="0">
                <a:latin typeface="Times New Roman" panose="02020603050405020304" pitchFamily="18" charset="0"/>
                <a:cs typeface="Times New Roman" panose="02020603050405020304" pitchFamily="18" charset="0"/>
              </a:rPr>
              <a:t>                         0 Completa </a:t>
            </a:r>
          </a:p>
          <a:p>
            <a:pPr marL="91440" indent="-91440" algn="just" fontAlgn="auto">
              <a:lnSpc>
                <a:spcPct val="110000"/>
              </a:lnSpc>
              <a:spcBef>
                <a:spcPts val="0"/>
              </a:spcBef>
              <a:spcAft>
                <a:spcPts val="0"/>
              </a:spcAft>
              <a:defRPr/>
            </a:pPr>
            <a:r>
              <a:rPr lang="es-ES" sz="2700" dirty="0">
                <a:latin typeface="Times New Roman" panose="02020603050405020304" pitchFamily="18" charset="0"/>
                <a:cs typeface="Times New Roman" panose="02020603050405020304" pitchFamily="18" charset="0"/>
              </a:rPr>
              <a:t>                         1 Abreviada </a:t>
            </a:r>
          </a:p>
          <a:p>
            <a:pPr marL="91440" indent="-91440" algn="just" fontAlgn="auto">
              <a:lnSpc>
                <a:spcPct val="80000"/>
              </a:lnSpc>
              <a:spcAft>
                <a:spcPts val="0"/>
              </a:spcAft>
              <a:defRPr/>
            </a:pPr>
            <a:r>
              <a:rPr lang="es-AR" sz="2700" dirty="0">
                <a:latin typeface="Times New Roman" panose="02020603050405020304" pitchFamily="18" charset="0"/>
                <a:cs typeface="Times New Roman" panose="02020603050405020304" pitchFamily="18" charset="0"/>
              </a:rPr>
              <a:t>2</a:t>
            </a:r>
            <a:r>
              <a:rPr lang="es-ES" sz="2700" dirty="0">
                <a:latin typeface="Times New Roman" panose="02020603050405020304" pitchFamily="18" charset="0"/>
                <a:cs typeface="Times New Roman" panose="02020603050405020304" pitchFamily="18" charset="0"/>
              </a:rPr>
              <a:t>°</a:t>
            </a:r>
            <a:r>
              <a:rPr lang="es-AR" sz="2700" dirty="0">
                <a:latin typeface="Times New Roman" panose="02020603050405020304" pitchFamily="18" charset="0"/>
                <a:cs typeface="Times New Roman" panose="02020603050405020304" pitchFamily="18" charset="0"/>
              </a:rPr>
              <a:t> </a:t>
            </a:r>
            <a:r>
              <a:rPr lang="es-ES" sz="2700" dirty="0">
                <a:latin typeface="Times New Roman" panose="02020603050405020304" pitchFamily="18" charset="0"/>
                <a:cs typeface="Times New Roman" panose="02020603050405020304" pitchFamily="18" charset="0"/>
              </a:rPr>
              <a:t>indicador: </a:t>
            </a:r>
            <a:r>
              <a:rPr lang="es-AR" sz="2700" dirty="0">
                <a:latin typeface="Times New Roman" panose="02020603050405020304" pitchFamily="18" charset="0"/>
                <a:cs typeface="Times New Roman" panose="02020603050405020304" pitchFamily="18" charset="0"/>
              </a:rPr>
              <a:t>(#) No definido</a:t>
            </a:r>
          </a:p>
          <a:p>
            <a:pPr marL="91440" indent="-91440" algn="just" fontAlgn="auto">
              <a:lnSpc>
                <a:spcPct val="80000"/>
              </a:lnSpc>
              <a:spcAft>
                <a:spcPts val="0"/>
              </a:spcAft>
              <a:defRPr/>
            </a:pPr>
            <a:endParaRPr lang="es-ES" sz="2700" dirty="0">
              <a:latin typeface="Times New Roman" panose="02020603050405020304" pitchFamily="18" charset="0"/>
              <a:cs typeface="Times New Roman" panose="02020603050405020304" pitchFamily="18" charset="0"/>
            </a:endParaRPr>
          </a:p>
          <a:p>
            <a:pPr marL="91440" indent="-91440" algn="ctr" fontAlgn="auto">
              <a:lnSpc>
                <a:spcPct val="80000"/>
              </a:lnSpc>
              <a:spcAft>
                <a:spcPts val="0"/>
              </a:spcAft>
              <a:defRPr/>
            </a:pPr>
            <a:r>
              <a:rPr lang="es-ES" sz="2700" b="1" dirty="0">
                <a:latin typeface="Times New Roman" panose="02020603050405020304" pitchFamily="18" charset="0"/>
                <a:cs typeface="Times New Roman" panose="02020603050405020304" pitchFamily="18" charset="0"/>
              </a:rPr>
              <a:t>Ej.      080</a:t>
            </a:r>
            <a:r>
              <a:rPr lang="es-AR" sz="2700" b="1" dirty="0">
                <a:latin typeface="Times New Roman" panose="02020603050405020304" pitchFamily="18" charset="0"/>
                <a:cs typeface="Times New Roman" panose="02020603050405020304" pitchFamily="18" charset="0"/>
              </a:rPr>
              <a:t> 1# </a:t>
            </a:r>
            <a:r>
              <a:rPr lang="es-ES" sz="2700" b="1" dirty="0">
                <a:latin typeface="Times New Roman" panose="02020603050405020304" pitchFamily="18" charset="0"/>
                <a:cs typeface="Times New Roman" panose="02020603050405020304" pitchFamily="18" charset="0"/>
              </a:rPr>
              <a:t>$a 791.229.4 $2 2016</a:t>
            </a:r>
          </a:p>
          <a:p>
            <a:endParaRPr lang="es-AR" dirty="0"/>
          </a:p>
        </p:txBody>
      </p:sp>
    </p:spTree>
    <p:extLst>
      <p:ext uri="{BB962C8B-B14F-4D97-AF65-F5344CB8AC3E}">
        <p14:creationId xmlns:p14="http://schemas.microsoft.com/office/powerpoint/2010/main" val="2147570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latin typeface="Times New Roman" panose="02020603050405020304" pitchFamily="18" charset="0"/>
                <a:cs typeface="Times New Roman" panose="02020603050405020304" pitchFamily="18" charset="0"/>
              </a:rPr>
              <a:t>Noticiarios cinematográficos </a:t>
            </a:r>
            <a:endParaRPr lang="es-AR"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538565875"/>
              </p:ext>
            </p:extLst>
          </p:nvPr>
        </p:nvGraphicFramePr>
        <p:xfrm>
          <a:off x="1972488" y="2023960"/>
          <a:ext cx="7759340" cy="3815136"/>
        </p:xfrm>
        <a:graphic>
          <a:graphicData uri="http://schemas.openxmlformats.org/drawingml/2006/table">
            <a:tbl>
              <a:tblPr/>
              <a:tblGrid>
                <a:gridCol w="3879670">
                  <a:extLst>
                    <a:ext uri="{9D8B030D-6E8A-4147-A177-3AD203B41FA5}">
                      <a16:colId xmlns:a16="http://schemas.microsoft.com/office/drawing/2014/main" val="2469337191"/>
                    </a:ext>
                  </a:extLst>
                </a:gridCol>
                <a:gridCol w="3879670">
                  <a:extLst>
                    <a:ext uri="{9D8B030D-6E8A-4147-A177-3AD203B41FA5}">
                      <a16:colId xmlns:a16="http://schemas.microsoft.com/office/drawing/2014/main" val="3406215359"/>
                    </a:ext>
                  </a:extLst>
                </a:gridCol>
              </a:tblGrid>
              <a:tr h="479842">
                <a:tc gridSpan="2">
                  <a:txBody>
                    <a:bodyPr/>
                    <a:lstStyle/>
                    <a:p>
                      <a:pPr algn="ctr" rtl="0" fontAlgn="t">
                        <a:spcBef>
                          <a:spcPts val="0"/>
                        </a:spcBef>
                        <a:spcAft>
                          <a:spcPts val="0"/>
                        </a:spcAft>
                      </a:pPr>
                      <a:r>
                        <a:rPr lang="es-AR" sz="1800" b="1" i="0" u="none" strike="noStrike" dirty="0">
                          <a:solidFill>
                            <a:srgbClr val="000000"/>
                          </a:solidFill>
                          <a:effectLst/>
                          <a:latin typeface="Times New Roman" panose="02020603050405020304" pitchFamily="18" charset="0"/>
                        </a:rPr>
                        <a:t>Estructura del noticiario </a:t>
                      </a:r>
                      <a:r>
                        <a:rPr lang="es-AR" sz="1800" b="1" i="0" u="none" strike="noStrike" dirty="0" smtClean="0">
                          <a:solidFill>
                            <a:srgbClr val="000000"/>
                          </a:solidFill>
                          <a:effectLst/>
                          <a:latin typeface="Times New Roman" panose="02020603050405020304" pitchFamily="18" charset="0"/>
                        </a:rPr>
                        <a:t>cinematográfico</a:t>
                      </a:r>
                      <a:endParaRPr lang="es-AR"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AR"/>
                    </a:p>
                  </a:txBody>
                  <a:tcPr/>
                </a:tc>
                <a:extLst>
                  <a:ext uri="{0D108BD9-81ED-4DB2-BD59-A6C34878D82A}">
                    <a16:rowId xmlns:a16="http://schemas.microsoft.com/office/drawing/2014/main" val="945240510"/>
                  </a:ext>
                </a:extLst>
              </a:tr>
              <a:tr h="479842">
                <a:tc gridSpan="2">
                  <a:txBody>
                    <a:bodyPr/>
                    <a:lstStyle/>
                    <a:p>
                      <a:pPr algn="ctr" rtl="0" fontAlgn="t">
                        <a:spcBef>
                          <a:spcPts val="0"/>
                        </a:spcBef>
                        <a:spcAft>
                          <a:spcPts val="0"/>
                        </a:spcAft>
                      </a:pPr>
                      <a:r>
                        <a:rPr lang="es-AR" sz="1800" b="1" i="0" u="none" strike="noStrike" dirty="0">
                          <a:solidFill>
                            <a:srgbClr val="000000"/>
                          </a:solidFill>
                          <a:effectLst/>
                          <a:latin typeface="Times New Roman" panose="02020603050405020304" pitchFamily="18" charset="0"/>
                        </a:rPr>
                        <a:t>Organizativa</a:t>
                      </a:r>
                      <a:endParaRPr lang="es-AR"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AR"/>
                    </a:p>
                  </a:txBody>
                  <a:tcPr/>
                </a:tc>
                <a:extLst>
                  <a:ext uri="{0D108BD9-81ED-4DB2-BD59-A6C34878D82A}">
                    <a16:rowId xmlns:a16="http://schemas.microsoft.com/office/drawing/2014/main" val="1611110537"/>
                  </a:ext>
                </a:extLst>
              </a:tr>
              <a:tr h="763027">
                <a:tc>
                  <a:txBody>
                    <a:bodyPr/>
                    <a:lstStyle/>
                    <a:p>
                      <a:pPr rtl="0" fontAlgn="t">
                        <a:spcBef>
                          <a:spcPts val="0"/>
                        </a:spcBef>
                        <a:spcAft>
                          <a:spcPts val="0"/>
                        </a:spcAft>
                      </a:pPr>
                      <a:r>
                        <a:rPr lang="es-AR" sz="1800" b="1" i="0" u="none" strike="noStrike" dirty="0">
                          <a:solidFill>
                            <a:srgbClr val="000000"/>
                          </a:solidFill>
                          <a:effectLst/>
                          <a:latin typeface="Times New Roman" panose="02020603050405020304" pitchFamily="18" charset="0"/>
                        </a:rPr>
                        <a:t>Duración estándar</a:t>
                      </a:r>
                      <a:endParaRPr lang="es-AR"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s-ES" sz="1800" b="0" i="0" u="none" strike="noStrike">
                          <a:solidFill>
                            <a:srgbClr val="000000"/>
                          </a:solidFill>
                          <a:effectLst/>
                          <a:latin typeface="Times New Roman" panose="02020603050405020304" pitchFamily="18" charset="0"/>
                        </a:rPr>
                        <a:t>entre 5 y 7 minutos, pudiendo llegar a 10 minutos</a:t>
                      </a:r>
                      <a:endParaRPr lang="es-ES" sz="1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1150591"/>
                  </a:ext>
                </a:extLst>
              </a:tr>
              <a:tr h="479842">
                <a:tc>
                  <a:txBody>
                    <a:bodyPr/>
                    <a:lstStyle/>
                    <a:p>
                      <a:pPr rtl="0" fontAlgn="t">
                        <a:spcBef>
                          <a:spcPts val="0"/>
                        </a:spcBef>
                        <a:spcAft>
                          <a:spcPts val="0"/>
                        </a:spcAft>
                      </a:pPr>
                      <a:r>
                        <a:rPr lang="es-AR" sz="1800" b="1" i="0" u="none" strike="noStrike" dirty="0">
                          <a:solidFill>
                            <a:srgbClr val="000000"/>
                          </a:solidFill>
                          <a:effectLst/>
                          <a:latin typeface="Times New Roman" panose="02020603050405020304" pitchFamily="18" charset="0"/>
                        </a:rPr>
                        <a:t>Frecuencia regular</a:t>
                      </a:r>
                      <a:endParaRPr lang="es-AR"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s-AR" sz="1800" b="0" i="0" u="none" strike="noStrike" dirty="0">
                          <a:solidFill>
                            <a:srgbClr val="000000"/>
                          </a:solidFill>
                          <a:effectLst/>
                          <a:latin typeface="Times New Roman" panose="02020603050405020304" pitchFamily="18" charset="0"/>
                        </a:rPr>
                        <a:t>semanal</a:t>
                      </a:r>
                      <a:endParaRPr lang="es-AR"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6012085"/>
                  </a:ext>
                </a:extLst>
              </a:tr>
              <a:tr h="1612583">
                <a:tc>
                  <a:txBody>
                    <a:bodyPr/>
                    <a:lstStyle/>
                    <a:p>
                      <a:pPr rtl="0" fontAlgn="t">
                        <a:spcBef>
                          <a:spcPts val="0"/>
                        </a:spcBef>
                        <a:spcAft>
                          <a:spcPts val="0"/>
                        </a:spcAft>
                      </a:pPr>
                      <a:r>
                        <a:rPr lang="es-AR" sz="1800" b="1" i="0" u="none" strike="noStrike" dirty="0">
                          <a:solidFill>
                            <a:srgbClr val="000000"/>
                          </a:solidFill>
                          <a:effectLst/>
                          <a:latin typeface="Times New Roman" panose="02020603050405020304" pitchFamily="18" charset="0"/>
                        </a:rPr>
                        <a:t>Organización interna</a:t>
                      </a:r>
                      <a:endParaRPr lang="es-AR"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s-ES" sz="1800" b="0" i="0" u="none" strike="noStrike" dirty="0">
                          <a:solidFill>
                            <a:srgbClr val="000000"/>
                          </a:solidFill>
                          <a:effectLst/>
                          <a:latin typeface="Times New Roman" panose="02020603050405020304" pitchFamily="18" charset="0"/>
                        </a:rPr>
                        <a:t>Portada, separadores y cierre. Promedio de 7 u 8 bloques temáticos yuxtapuestos sin nexo común separados por el uso de placas fijas con un título descriptivo o alusivo</a:t>
                      </a:r>
                      <a:endParaRPr lang="es-ES"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5261207"/>
                  </a:ext>
                </a:extLst>
              </a:tr>
            </a:tbl>
          </a:graphicData>
        </a:graphic>
      </p:graphicFrame>
      <p:pic>
        <p:nvPicPr>
          <p:cNvPr id="4" name="Imagen 3" descr="Warsaw hosting Iranian Film Wee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1069" y="525946"/>
            <a:ext cx="2964611" cy="1211414"/>
          </a:xfrm>
          <a:prstGeom prst="rect">
            <a:avLst/>
          </a:prstGeom>
        </p:spPr>
      </p:pic>
      <p:sp>
        <p:nvSpPr>
          <p:cNvPr id="6"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AR" altLang="es-AR" sz="1800" b="0" i="0" u="none" strike="noStrike" cap="none" normalizeH="0" baseline="0" smtClean="0">
                <a:ln>
                  <a:noFill/>
                </a:ln>
                <a:solidFill>
                  <a:schemeClr val="tx1"/>
                </a:solidFill>
                <a:effectLst/>
                <a:latin typeface="Arial" panose="020B0604020202020204" pitchFamily="34" charset="0"/>
              </a:rPr>
              <a:t/>
            </a:r>
            <a:br>
              <a:rPr kumimoji="0" lang="es-AR" altLang="es-AR" sz="1800" b="0" i="0" u="none" strike="noStrike" cap="none" normalizeH="0" baseline="0" smtClean="0">
                <a:ln>
                  <a:noFill/>
                </a:ln>
                <a:solidFill>
                  <a:schemeClr val="tx1"/>
                </a:solidFill>
                <a:effectLst/>
                <a:latin typeface="Arial" panose="020B0604020202020204" pitchFamily="34" charset="0"/>
              </a:rPr>
            </a:br>
            <a:endParaRPr kumimoji="0" lang="es-AR" altLang="es-AR"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AR" altLang="es-AR"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713199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1155" y="248195"/>
            <a:ext cx="10058400" cy="1371599"/>
          </a:xfrm>
        </p:spPr>
        <p:txBody>
          <a:bodyPr>
            <a:normAutofit/>
          </a:bodyPr>
          <a:lstStyle/>
          <a:p>
            <a:pPr algn="ctr">
              <a:defRPr/>
            </a:pPr>
            <a:r>
              <a:rPr lang="es-AR" dirty="0" smtClean="0">
                <a:solidFill>
                  <a:schemeClr val="tx1"/>
                </a:solidFill>
                <a:latin typeface="Times New Roman" panose="02020603050405020304" pitchFamily="18" charset="0"/>
                <a:cs typeface="Times New Roman" panose="02020603050405020304" pitchFamily="18" charset="0"/>
              </a:rPr>
              <a:t>Campo 245</a:t>
            </a:r>
            <a:r>
              <a:rPr lang="es-AR" sz="2400" dirty="0" smtClean="0">
                <a:solidFill>
                  <a:schemeClr val="tx1"/>
                </a:solidFill>
                <a:latin typeface="Times New Roman" panose="02020603050405020304" pitchFamily="18" charset="0"/>
                <a:cs typeface="Times New Roman" panose="02020603050405020304" pitchFamily="18" charset="0"/>
              </a:rPr>
              <a:t/>
            </a:r>
            <a:br>
              <a:rPr lang="es-AR" sz="2400" dirty="0" smtClean="0">
                <a:solidFill>
                  <a:schemeClr val="tx1"/>
                </a:solidFill>
                <a:latin typeface="Times New Roman" panose="02020603050405020304" pitchFamily="18" charset="0"/>
                <a:cs typeface="Times New Roman" panose="02020603050405020304" pitchFamily="18" charset="0"/>
              </a:rPr>
            </a:br>
            <a:r>
              <a:rPr lang="es-ES" altLang="es-AR" sz="2400" b="1" dirty="0">
                <a:solidFill>
                  <a:schemeClr val="tx1"/>
                </a:solidFill>
                <a:latin typeface="Times New Roman" panose="02020603050405020304" pitchFamily="18" charset="0"/>
                <a:cs typeface="Times New Roman" panose="02020603050405020304" pitchFamily="18" charset="0"/>
              </a:rPr>
              <a:t>Título y mención de responsabilidad</a:t>
            </a:r>
            <a:r>
              <a:rPr lang="es-ES" altLang="es-AR" sz="2400" dirty="0">
                <a:solidFill>
                  <a:schemeClr val="tx1"/>
                </a:solidFill>
                <a:latin typeface="Times New Roman" panose="02020603050405020304" pitchFamily="18" charset="0"/>
                <a:cs typeface="Times New Roman" panose="02020603050405020304" pitchFamily="18" charset="0"/>
              </a:rPr>
              <a:t/>
            </a:r>
            <a:br>
              <a:rPr lang="es-ES" altLang="es-AR" sz="2400" dirty="0">
                <a:solidFill>
                  <a:schemeClr val="tx1"/>
                </a:solidFill>
                <a:latin typeface="Times New Roman" panose="02020603050405020304" pitchFamily="18" charset="0"/>
                <a:cs typeface="Times New Roman" panose="02020603050405020304" pitchFamily="18" charset="0"/>
              </a:rPr>
            </a:br>
            <a:endParaRPr lang="es-AR" sz="2400" dirty="0">
              <a:solidFill>
                <a:schemeClr val="tx1"/>
              </a:solidFill>
              <a:latin typeface="Times New Roman" panose="02020603050405020304" pitchFamily="18" charset="0"/>
              <a:cs typeface="Times New Roman" panose="02020603050405020304" pitchFamily="18" charset="0"/>
            </a:endParaRPr>
          </a:p>
        </p:txBody>
      </p:sp>
      <p:sp>
        <p:nvSpPr>
          <p:cNvPr id="4" name="CuadroTexto 3"/>
          <p:cNvSpPr txBox="1"/>
          <p:nvPr/>
        </p:nvSpPr>
        <p:spPr>
          <a:xfrm>
            <a:off x="522515" y="1841863"/>
            <a:ext cx="10972800" cy="4385816"/>
          </a:xfrm>
          <a:prstGeom prst="rect">
            <a:avLst/>
          </a:prstGeom>
          <a:noFill/>
        </p:spPr>
        <p:txBody>
          <a:bodyPr wrap="square" rtlCol="0">
            <a:spAutoFit/>
          </a:bodyPr>
          <a:lstStyle/>
          <a:p>
            <a:pPr algn="just"/>
            <a:r>
              <a:rPr lang="es-ES" altLang="es-AR" dirty="0"/>
              <a:t/>
            </a:r>
            <a:br>
              <a:rPr lang="es-ES" altLang="es-AR" dirty="0"/>
            </a:br>
            <a:r>
              <a:rPr lang="es-ES" altLang="es-AR" sz="2700" dirty="0">
                <a:latin typeface="Times New Roman" panose="02020603050405020304" pitchFamily="18" charset="0"/>
                <a:cs typeface="Times New Roman" panose="02020603050405020304" pitchFamily="18" charset="0"/>
              </a:rPr>
              <a:t>Transcribir el título propiamente dicho como se indica en 1.1B. Incluir en un título asignado para material inédito de archivo y noticiario fílmico, todos los elementos importantes presentes en la película en el orden en que ocurran (por ejemplo, lugar, fecha del acontecimiento, fecha del acontecimiento, fecha de filmación (si es diferente), personalidades y temas.</a:t>
            </a:r>
          </a:p>
          <a:p>
            <a:pPr algn="just"/>
            <a:endParaRPr lang="es-ES" altLang="es-AR" sz="2700" dirty="0">
              <a:latin typeface="Times New Roman" panose="02020603050405020304" pitchFamily="18" charset="0"/>
              <a:cs typeface="Times New Roman" panose="02020603050405020304" pitchFamily="18" charset="0"/>
            </a:endParaRPr>
          </a:p>
          <a:p>
            <a:pPr algn="just"/>
            <a:r>
              <a:rPr lang="es-AR" altLang="es-AR" sz="2700" dirty="0">
                <a:latin typeface="Times New Roman" panose="02020603050405020304" pitchFamily="18" charset="0"/>
                <a:cs typeface="Times New Roman" panose="02020603050405020304" pitchFamily="18" charset="0"/>
              </a:rPr>
              <a:t>245 0#  $a Título h [película]  / $c mención de responsabilidad.</a:t>
            </a:r>
          </a:p>
          <a:p>
            <a:pPr algn="just"/>
            <a:r>
              <a:rPr lang="es-ES" altLang="es-AR" sz="2700" b="1" dirty="0">
                <a:latin typeface="Times New Roman" panose="02020603050405020304" pitchFamily="18" charset="0"/>
                <a:cs typeface="Times New Roman" panose="02020603050405020304" pitchFamily="18" charset="0"/>
              </a:rPr>
              <a:t>Ej.</a:t>
            </a:r>
            <a:r>
              <a:rPr lang="es-AR" altLang="es-AR" sz="2700" b="1" dirty="0">
                <a:latin typeface="Times New Roman" panose="02020603050405020304" pitchFamily="18" charset="0"/>
                <a:cs typeface="Times New Roman" panose="02020603050405020304" pitchFamily="18" charset="0"/>
              </a:rPr>
              <a:t> 245 0#  $a Noticiario panamericano, Nº 001 / $c [Dirección Adolfo </a:t>
            </a:r>
            <a:r>
              <a:rPr lang="es-AR" altLang="es-AR" sz="2700" b="1" dirty="0" err="1">
                <a:latin typeface="Times New Roman" panose="02020603050405020304" pitchFamily="18" charset="0"/>
                <a:cs typeface="Times New Roman" panose="02020603050405020304" pitchFamily="18" charset="0"/>
              </a:rPr>
              <a:t>Rossi</a:t>
            </a:r>
            <a:r>
              <a:rPr lang="es-AR" altLang="es-AR" sz="2700" b="1" dirty="0">
                <a:latin typeface="Times New Roman" panose="02020603050405020304" pitchFamily="18" charset="0"/>
                <a:cs typeface="Times New Roman" panose="02020603050405020304" pitchFamily="18" charset="0"/>
              </a:rPr>
              <a:t>]</a:t>
            </a:r>
          </a:p>
          <a:p>
            <a:endParaRPr lang="es-AR" dirty="0"/>
          </a:p>
        </p:txBody>
      </p:sp>
    </p:spTree>
    <p:extLst>
      <p:ext uri="{BB962C8B-B14F-4D97-AF65-F5344CB8AC3E}">
        <p14:creationId xmlns:p14="http://schemas.microsoft.com/office/powerpoint/2010/main" val="27466602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470263"/>
            <a:ext cx="10058400" cy="979714"/>
          </a:xfrm>
        </p:spPr>
        <p:txBody>
          <a:bodyPr/>
          <a:lstStyle/>
          <a:p>
            <a:pPr algn="ctr" fontAlgn="auto">
              <a:spcAft>
                <a:spcPts val="0"/>
              </a:spcAft>
              <a:defRPr/>
            </a:pPr>
            <a:r>
              <a:rPr lang="es-AR" dirty="0">
                <a:solidFill>
                  <a:schemeClr val="tx1"/>
                </a:solidFill>
                <a:latin typeface="Times New Roman" panose="02020603050405020304" pitchFamily="18" charset="0"/>
                <a:cs typeface="Times New Roman" panose="02020603050405020304" pitchFamily="18" charset="0"/>
              </a:rPr>
              <a:t>Campo </a:t>
            </a:r>
            <a:r>
              <a:rPr lang="es-AR" dirty="0" smtClean="0">
                <a:solidFill>
                  <a:schemeClr val="tx1"/>
                </a:solidFill>
                <a:latin typeface="Times New Roman" panose="02020603050405020304" pitchFamily="18" charset="0"/>
                <a:cs typeface="Times New Roman" panose="02020603050405020304" pitchFamily="18" charset="0"/>
              </a:rPr>
              <a:t>246</a:t>
            </a:r>
            <a:endParaRPr lang="es-AR" dirty="0">
              <a:solidFill>
                <a:schemeClr val="tx1"/>
              </a:solidFill>
              <a:latin typeface="Times New Roman" panose="02020603050405020304" pitchFamily="18" charset="0"/>
              <a:cs typeface="Times New Roman" panose="02020603050405020304" pitchFamily="18" charset="0"/>
            </a:endParaRPr>
          </a:p>
        </p:txBody>
      </p:sp>
      <p:sp>
        <p:nvSpPr>
          <p:cNvPr id="28675" name="Marcador de contenido 2"/>
          <p:cNvSpPr>
            <a:spLocks noGrp="1"/>
          </p:cNvSpPr>
          <p:nvPr>
            <p:ph idx="1"/>
          </p:nvPr>
        </p:nvSpPr>
        <p:spPr/>
        <p:txBody>
          <a:bodyPr>
            <a:normAutofit fontScale="85000" lnSpcReduction="20000"/>
          </a:bodyPr>
          <a:lstStyle/>
          <a:p>
            <a:pPr algn="ctr"/>
            <a:endParaRPr lang="es-AR" altLang="es-AR" sz="2400" b="1" dirty="0" smtClean="0">
              <a:latin typeface="Times New Roman" panose="02020603050405020304" pitchFamily="18" charset="0"/>
              <a:cs typeface="Times New Roman" panose="02020603050405020304" pitchFamily="18" charset="0"/>
            </a:endParaRPr>
          </a:p>
          <a:p>
            <a:pPr algn="ctr"/>
            <a:r>
              <a:rPr lang="es-AR" altLang="es-AR" sz="2600" b="1" dirty="0" smtClean="0">
                <a:solidFill>
                  <a:schemeClr val="tx1"/>
                </a:solidFill>
                <a:latin typeface="Times New Roman" panose="02020603050405020304" pitchFamily="18" charset="0"/>
                <a:cs typeface="Times New Roman" panose="02020603050405020304" pitchFamily="18" charset="0"/>
              </a:rPr>
              <a:t>Variante de título</a:t>
            </a:r>
          </a:p>
          <a:p>
            <a:pPr algn="ctr"/>
            <a:endParaRPr lang="es-ES" altLang="es-AR" sz="2400" dirty="0" smtClean="0">
              <a:latin typeface="Times New Roman" panose="02020603050405020304" pitchFamily="18" charset="0"/>
              <a:cs typeface="Times New Roman" panose="02020603050405020304" pitchFamily="18" charset="0"/>
            </a:endParaRPr>
          </a:p>
          <a:p>
            <a:pPr marL="0" indent="0">
              <a:buNone/>
            </a:pPr>
            <a:r>
              <a:rPr lang="es-ES" altLang="es-AR" sz="2800" dirty="0" smtClean="0">
                <a:solidFill>
                  <a:schemeClr val="tx1"/>
                </a:solidFill>
                <a:latin typeface="Times New Roman" panose="02020603050405020304" pitchFamily="18" charset="0"/>
                <a:cs typeface="Times New Roman" panose="02020603050405020304" pitchFamily="18" charset="0"/>
              </a:rPr>
              <a:t>Se utiliza cuando el título difiere de la fuente principal de información. </a:t>
            </a:r>
          </a:p>
          <a:p>
            <a:endParaRPr lang="es-ES" altLang="es-AR" sz="2800" dirty="0" smtClean="0">
              <a:solidFill>
                <a:schemeClr val="tx1"/>
              </a:solidFill>
              <a:latin typeface="Times New Roman" panose="02020603050405020304" pitchFamily="18" charset="0"/>
              <a:cs typeface="Times New Roman" panose="02020603050405020304" pitchFamily="18" charset="0"/>
            </a:endParaRPr>
          </a:p>
          <a:p>
            <a:r>
              <a:rPr lang="es-ES" altLang="es-AR" sz="2800" dirty="0" smtClean="0">
                <a:solidFill>
                  <a:schemeClr val="tx1"/>
                </a:solidFill>
                <a:latin typeface="Times New Roman" panose="02020603050405020304" pitchFamily="18" charset="0"/>
                <a:cs typeface="Times New Roman" panose="02020603050405020304" pitchFamily="18" charset="0"/>
              </a:rPr>
              <a:t>246 13 $a Título : $b subtítulo u otra información</a:t>
            </a:r>
          </a:p>
          <a:p>
            <a:endParaRPr lang="es-ES" altLang="es-AR" sz="2800" dirty="0" smtClean="0">
              <a:latin typeface="Times New Roman" panose="02020603050405020304" pitchFamily="18" charset="0"/>
              <a:cs typeface="Times New Roman" panose="02020603050405020304" pitchFamily="18" charset="0"/>
            </a:endParaRPr>
          </a:p>
          <a:p>
            <a:r>
              <a:rPr lang="es-ES" altLang="es-AR" sz="2800" b="1" dirty="0" smtClean="0">
                <a:solidFill>
                  <a:schemeClr val="tx1"/>
                </a:solidFill>
                <a:latin typeface="Times New Roman" panose="02020603050405020304" pitchFamily="18" charset="0"/>
                <a:cs typeface="Times New Roman" panose="02020603050405020304" pitchFamily="18" charset="0"/>
              </a:rPr>
              <a:t>Ej.</a:t>
            </a:r>
            <a:r>
              <a:rPr lang="es-AR" altLang="es-AR" sz="2800" b="1" dirty="0" smtClean="0">
                <a:solidFill>
                  <a:schemeClr val="tx1"/>
                </a:solidFill>
                <a:latin typeface="Times New Roman" panose="02020603050405020304" pitchFamily="18" charset="0"/>
                <a:cs typeface="Times New Roman" panose="02020603050405020304" pitchFamily="18" charset="0"/>
              </a:rPr>
              <a:t>  </a:t>
            </a:r>
            <a:r>
              <a:rPr lang="es-ES" altLang="es-AR" sz="2800" b="1" dirty="0" smtClean="0">
                <a:solidFill>
                  <a:schemeClr val="tx1"/>
                </a:solidFill>
                <a:latin typeface="Times New Roman" panose="02020603050405020304" pitchFamily="18" charset="0"/>
                <a:cs typeface="Times New Roman" panose="02020603050405020304" pitchFamily="18" charset="0"/>
              </a:rPr>
              <a:t>246 13 $a Noticiario panamericano : $b lata nº  001</a:t>
            </a:r>
          </a:p>
          <a:p>
            <a:r>
              <a:rPr lang="es-ES" altLang="es-AR" dirty="0" smtClean="0"/>
              <a:t/>
            </a:r>
            <a:br>
              <a:rPr lang="es-ES" altLang="es-AR" dirty="0" smtClean="0"/>
            </a:br>
            <a:endParaRPr lang="es-ES" altLang="es-AR" dirty="0" smtClean="0"/>
          </a:p>
        </p:txBody>
      </p:sp>
    </p:spTree>
    <p:extLst>
      <p:ext uri="{BB962C8B-B14F-4D97-AF65-F5344CB8AC3E}">
        <p14:creationId xmlns:p14="http://schemas.microsoft.com/office/powerpoint/2010/main" val="35583244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6963" y="548640"/>
            <a:ext cx="10058400" cy="796834"/>
          </a:xfrm>
        </p:spPr>
        <p:txBody>
          <a:bodyPr/>
          <a:lstStyle/>
          <a:p>
            <a:pPr algn="ctr" fontAlgn="auto">
              <a:spcAft>
                <a:spcPts val="0"/>
              </a:spcAft>
              <a:defRPr/>
            </a:pPr>
            <a:r>
              <a:rPr lang="es-ES" dirty="0" smtClean="0">
                <a:solidFill>
                  <a:schemeClr val="tx1"/>
                </a:solidFill>
                <a:latin typeface="Times New Roman" panose="02020603050405020304" pitchFamily="18" charset="0"/>
                <a:cs typeface="Times New Roman" panose="02020603050405020304" pitchFamily="18" charset="0"/>
              </a:rPr>
              <a:t>Campo 264</a:t>
            </a:r>
            <a:endParaRPr lang="es-AR" dirty="0">
              <a:solidFill>
                <a:schemeClr val="tx1"/>
              </a:solidFill>
              <a:latin typeface="Times New Roman" panose="02020603050405020304" pitchFamily="18" charset="0"/>
              <a:cs typeface="Times New Roman" panose="02020603050405020304" pitchFamily="18" charset="0"/>
            </a:endParaRPr>
          </a:p>
        </p:txBody>
      </p:sp>
      <p:sp>
        <p:nvSpPr>
          <p:cNvPr id="5" name="CuadroTexto 4"/>
          <p:cNvSpPr txBox="1"/>
          <p:nvPr/>
        </p:nvSpPr>
        <p:spPr>
          <a:xfrm>
            <a:off x="662465" y="1737360"/>
            <a:ext cx="10927396" cy="5386090"/>
          </a:xfrm>
          <a:prstGeom prst="rect">
            <a:avLst/>
          </a:prstGeom>
          <a:noFill/>
        </p:spPr>
        <p:txBody>
          <a:bodyPr wrap="square" rtlCol="0">
            <a:spAutoFit/>
          </a:bodyPr>
          <a:lstStyle/>
          <a:p>
            <a:pPr algn="ctr"/>
            <a:r>
              <a:rPr lang="es-ES" sz="2400" b="1" dirty="0">
                <a:latin typeface="Times New Roman" panose="02020603050405020304" pitchFamily="18" charset="0"/>
                <a:cs typeface="Times New Roman" panose="02020603050405020304" pitchFamily="18" charset="0"/>
              </a:rPr>
              <a:t>Producción, publicación, distribución, fabricación y </a:t>
            </a:r>
            <a:r>
              <a:rPr lang="es-ES" sz="2400" b="1" dirty="0" smtClean="0">
                <a:latin typeface="Times New Roman" panose="02020603050405020304" pitchFamily="18" charset="0"/>
                <a:cs typeface="Times New Roman" panose="02020603050405020304" pitchFamily="18" charset="0"/>
              </a:rPr>
              <a:t>copyright</a:t>
            </a:r>
          </a:p>
          <a:p>
            <a:pPr algn="ctr"/>
            <a:endParaRPr lang="es-ES" sz="2400" b="1" dirty="0">
              <a:latin typeface="Times New Roman" panose="02020603050405020304" pitchFamily="18" charset="0"/>
              <a:cs typeface="Times New Roman" panose="02020603050405020304" pitchFamily="18" charset="0"/>
            </a:endParaRPr>
          </a:p>
          <a:p>
            <a:pPr algn="just"/>
            <a:r>
              <a:rPr lang="es-ES" sz="2800" dirty="0">
                <a:latin typeface="Times New Roman" panose="02020603050405020304" pitchFamily="18" charset="0"/>
                <a:cs typeface="Times New Roman" panose="02020603050405020304" pitchFamily="18" charset="0"/>
              </a:rPr>
              <a:t>Contiene una mención relativa a la distribución, emisión, lanzamiento o producción de un recurso. En materiales inéditos, se utiliza solo el subcampo $c para registrar las fechas de producción o publicación Indicadores:</a:t>
            </a:r>
          </a:p>
          <a:p>
            <a:pPr algn="just"/>
            <a:r>
              <a:rPr lang="es-ES" sz="2800" dirty="0">
                <a:latin typeface="Times New Roman" panose="02020603050405020304" pitchFamily="18" charset="0"/>
                <a:cs typeface="Times New Roman" panose="02020603050405020304" pitchFamily="18" charset="0"/>
              </a:rPr>
              <a:t>1º indicador: En blanco (no se proporciona información) </a:t>
            </a:r>
          </a:p>
          <a:p>
            <a:pPr algn="just"/>
            <a:r>
              <a:rPr lang="es-ES" sz="2800" dirty="0">
                <a:latin typeface="Times New Roman" panose="02020603050405020304" pitchFamily="18" charset="0"/>
                <a:cs typeface="Times New Roman" panose="02020603050405020304" pitchFamily="18" charset="0"/>
              </a:rPr>
              <a:t>2º indicador: (0) Producción cuando el campo se refiere a la inscripción, creación, construcción, etc., de un recurso no publicado.</a:t>
            </a:r>
            <a:r>
              <a:rPr lang="es-ES" sz="2800" dirty="0"/>
              <a:t> </a:t>
            </a:r>
            <a:endParaRPr lang="es-ES" sz="2800" dirty="0" smtClean="0"/>
          </a:p>
          <a:p>
            <a:pPr algn="just"/>
            <a:endParaRPr lang="es-ES" sz="2400" dirty="0"/>
          </a:p>
          <a:p>
            <a:r>
              <a:rPr lang="es-ES" sz="2800" b="1" dirty="0">
                <a:latin typeface="Times New Roman" panose="02020603050405020304" pitchFamily="18" charset="0"/>
                <a:cs typeface="Times New Roman" panose="02020603050405020304" pitchFamily="18" charset="0"/>
              </a:rPr>
              <a:t>Ej.: 264 _ 0 $a Buenos Aires </a:t>
            </a:r>
            <a:r>
              <a:rPr lang="es-ES" sz="2800" b="1" dirty="0" smtClean="0">
                <a:latin typeface="Times New Roman" panose="02020603050405020304" pitchFamily="18" charset="0"/>
                <a:cs typeface="Times New Roman" panose="02020603050405020304" pitchFamily="18" charset="0"/>
              </a:rPr>
              <a:t>: $</a:t>
            </a:r>
            <a:r>
              <a:rPr lang="es-ES" sz="2800" b="1" dirty="0">
                <a:latin typeface="Times New Roman" panose="02020603050405020304" pitchFamily="18" charset="0"/>
                <a:cs typeface="Times New Roman" panose="02020603050405020304" pitchFamily="18" charset="0"/>
              </a:rPr>
              <a:t>b Adolfo </a:t>
            </a:r>
            <a:r>
              <a:rPr lang="es-ES" sz="2800" b="1" dirty="0" err="1">
                <a:latin typeface="Times New Roman" panose="02020603050405020304" pitchFamily="18" charset="0"/>
                <a:cs typeface="Times New Roman" panose="02020603050405020304" pitchFamily="18" charset="0"/>
              </a:rPr>
              <a:t>Rossi</a:t>
            </a:r>
            <a:r>
              <a:rPr lang="es-ES" sz="2800" b="1" dirty="0" smtClean="0">
                <a:latin typeface="Times New Roman" panose="02020603050405020304" pitchFamily="18" charset="0"/>
                <a:cs typeface="Times New Roman" panose="02020603050405020304" pitchFamily="18" charset="0"/>
              </a:rPr>
              <a:t>, $</a:t>
            </a:r>
            <a:r>
              <a:rPr lang="es-ES" sz="2800" b="1" dirty="0">
                <a:latin typeface="Times New Roman" panose="02020603050405020304" pitchFamily="18" charset="0"/>
                <a:cs typeface="Times New Roman" panose="02020603050405020304" pitchFamily="18" charset="0"/>
              </a:rPr>
              <a:t>c 1963</a:t>
            </a:r>
          </a:p>
          <a:p>
            <a:r>
              <a:rPr lang="es-ES" sz="2400" dirty="0"/>
              <a:t/>
            </a:r>
            <a:br>
              <a:rPr lang="es-ES" sz="2400" dirty="0"/>
            </a:br>
            <a:endParaRPr lang="es-A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16641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fontAlgn="auto">
              <a:spcAft>
                <a:spcPts val="0"/>
              </a:spcAft>
              <a:defRPr/>
            </a:pPr>
            <a:r>
              <a:rPr lang="es-ES" dirty="0" smtClean="0">
                <a:solidFill>
                  <a:schemeClr val="tx1"/>
                </a:solidFill>
                <a:latin typeface="Times New Roman" panose="02020603050405020304" pitchFamily="18" charset="0"/>
                <a:cs typeface="Times New Roman" panose="02020603050405020304" pitchFamily="18" charset="0"/>
              </a:rPr>
              <a:t>Campo 300</a:t>
            </a:r>
            <a:endParaRPr lang="es-AR" dirty="0">
              <a:solidFill>
                <a:schemeClr val="tx1"/>
              </a:solidFill>
              <a:latin typeface="Times New Roman" panose="02020603050405020304" pitchFamily="18" charset="0"/>
              <a:cs typeface="Times New Roman" panose="02020603050405020304" pitchFamily="18" charset="0"/>
            </a:endParaRPr>
          </a:p>
        </p:txBody>
      </p:sp>
      <p:sp>
        <p:nvSpPr>
          <p:cNvPr id="31747" name="Marcador de contenido 2"/>
          <p:cNvSpPr>
            <a:spLocks noGrp="1"/>
          </p:cNvSpPr>
          <p:nvPr>
            <p:ph idx="1"/>
          </p:nvPr>
        </p:nvSpPr>
        <p:spPr/>
        <p:txBody>
          <a:bodyPr>
            <a:normAutofit lnSpcReduction="10000"/>
          </a:bodyPr>
          <a:lstStyle/>
          <a:p>
            <a:pPr algn="ctr"/>
            <a:endParaRPr lang="es-AR" altLang="es-AR" b="1" dirty="0" smtClean="0">
              <a:latin typeface="Times New Roman" panose="02020603050405020304" pitchFamily="18" charset="0"/>
              <a:cs typeface="Times New Roman" panose="02020603050405020304" pitchFamily="18" charset="0"/>
            </a:endParaRPr>
          </a:p>
          <a:p>
            <a:pPr algn="ctr"/>
            <a:r>
              <a:rPr lang="es-AR" altLang="es-AR" sz="2800" b="1" dirty="0" smtClean="0">
                <a:solidFill>
                  <a:schemeClr val="tx1"/>
                </a:solidFill>
                <a:latin typeface="Times New Roman" panose="02020603050405020304" pitchFamily="18" charset="0"/>
                <a:cs typeface="Times New Roman" panose="02020603050405020304" pitchFamily="18" charset="0"/>
              </a:rPr>
              <a:t>Descripción física</a:t>
            </a:r>
          </a:p>
          <a:p>
            <a:pPr algn="ctr"/>
            <a:endParaRPr lang="es-ES" altLang="es-AR" b="1" dirty="0" smtClean="0">
              <a:latin typeface="Times New Roman" panose="02020603050405020304" pitchFamily="18" charset="0"/>
              <a:cs typeface="Times New Roman" panose="02020603050405020304" pitchFamily="18" charset="0"/>
            </a:endParaRPr>
          </a:p>
          <a:p>
            <a:pPr algn="ctr"/>
            <a:endParaRPr lang="es-ES" altLang="es-AR" b="1" dirty="0" smtClean="0">
              <a:latin typeface="Times New Roman" panose="02020603050405020304" pitchFamily="18" charset="0"/>
              <a:cs typeface="Times New Roman" panose="02020603050405020304" pitchFamily="18" charset="0"/>
            </a:endParaRPr>
          </a:p>
          <a:p>
            <a:pPr algn="ctr"/>
            <a:r>
              <a:rPr lang="sv-SE" altLang="es-AR" sz="3200" b="1" dirty="0" smtClean="0">
                <a:solidFill>
                  <a:schemeClr val="tx1"/>
                </a:solidFill>
                <a:latin typeface="Times New Roman" panose="02020603050405020304" pitchFamily="18" charset="0"/>
                <a:cs typeface="Times New Roman" panose="02020603050405020304" pitchFamily="18" charset="0"/>
              </a:rPr>
              <a:t>Ej. 300 ## $a 1 rollo :  $b byn ;  $c 35 mm.</a:t>
            </a:r>
          </a:p>
          <a:p>
            <a:endParaRPr lang="sv-SE" altLang="es-AR" dirty="0" smtClean="0"/>
          </a:p>
          <a:p>
            <a:endParaRPr lang="sv-SE" altLang="es-AR" dirty="0" smtClean="0"/>
          </a:p>
          <a:p>
            <a:r>
              <a:rPr lang="sv-SE" altLang="es-AR" dirty="0" smtClean="0"/>
              <a:t/>
            </a:r>
            <a:br>
              <a:rPr lang="sv-SE" altLang="es-AR" dirty="0" smtClean="0"/>
            </a:br>
            <a:endParaRPr lang="es-AR" altLang="es-AR" dirty="0" smtClean="0"/>
          </a:p>
        </p:txBody>
      </p:sp>
    </p:spTree>
    <p:extLst>
      <p:ext uri="{BB962C8B-B14F-4D97-AF65-F5344CB8AC3E}">
        <p14:creationId xmlns:p14="http://schemas.microsoft.com/office/powerpoint/2010/main" val="31345703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404949"/>
            <a:ext cx="10058400" cy="1018903"/>
          </a:xfrm>
        </p:spPr>
        <p:txBody>
          <a:bodyPr/>
          <a:lstStyle/>
          <a:p>
            <a:pPr algn="ctr" fontAlgn="auto">
              <a:spcAft>
                <a:spcPts val="0"/>
              </a:spcAft>
              <a:defRPr/>
            </a:pPr>
            <a:r>
              <a:rPr lang="es-ES" dirty="0" smtClean="0">
                <a:solidFill>
                  <a:schemeClr val="tx1"/>
                </a:solidFill>
                <a:latin typeface="Times New Roman" panose="02020603050405020304" pitchFamily="18" charset="0"/>
                <a:cs typeface="Times New Roman" panose="02020603050405020304" pitchFamily="18" charset="0"/>
              </a:rPr>
              <a:t>Campo 306</a:t>
            </a:r>
            <a:endParaRPr lang="es-AR" dirty="0">
              <a:solidFill>
                <a:schemeClr val="tx1"/>
              </a:solidFill>
              <a:latin typeface="Times New Roman" panose="02020603050405020304" pitchFamily="18" charset="0"/>
              <a:cs typeface="Times New Roman" panose="02020603050405020304" pitchFamily="18" charset="0"/>
            </a:endParaRPr>
          </a:p>
        </p:txBody>
      </p:sp>
      <p:sp>
        <p:nvSpPr>
          <p:cNvPr id="32771" name="Marcador de contenido 2"/>
          <p:cNvSpPr>
            <a:spLocks noGrp="1"/>
          </p:cNvSpPr>
          <p:nvPr>
            <p:ph idx="1"/>
          </p:nvPr>
        </p:nvSpPr>
        <p:spPr>
          <a:xfrm>
            <a:off x="1097280" y="1845733"/>
            <a:ext cx="10058400" cy="4293809"/>
          </a:xfrm>
        </p:spPr>
        <p:txBody>
          <a:bodyPr>
            <a:normAutofit lnSpcReduction="10000"/>
          </a:bodyPr>
          <a:lstStyle/>
          <a:p>
            <a:pPr algn="ctr"/>
            <a:r>
              <a:rPr lang="es-ES" altLang="es-AR" sz="2800" b="1" dirty="0" smtClean="0">
                <a:solidFill>
                  <a:schemeClr val="tx1"/>
                </a:solidFill>
                <a:latin typeface="Times New Roman" panose="02020603050405020304" pitchFamily="18" charset="0"/>
                <a:cs typeface="Times New Roman" panose="02020603050405020304" pitchFamily="18" charset="0"/>
              </a:rPr>
              <a:t>Duración</a:t>
            </a:r>
            <a:r>
              <a:rPr lang="es-ES" altLang="es-AR" dirty="0" smtClean="0">
                <a:solidFill>
                  <a:schemeClr val="tx1"/>
                </a:solidFill>
              </a:rPr>
              <a:t> </a:t>
            </a:r>
          </a:p>
          <a:p>
            <a:pPr algn="ctr"/>
            <a:endParaRPr lang="es-ES" altLang="es-AR" dirty="0" smtClean="0"/>
          </a:p>
          <a:p>
            <a:pPr algn="just"/>
            <a:r>
              <a:rPr lang="es-ES" altLang="es-AR" sz="2400" dirty="0" smtClean="0">
                <a:solidFill>
                  <a:schemeClr val="tx1"/>
                </a:solidFill>
                <a:latin typeface="Times New Roman" panose="02020603050405020304" pitchFamily="18" charset="0"/>
                <a:cs typeface="Times New Roman" panose="02020603050405020304" pitchFamily="18" charset="0"/>
              </a:rPr>
              <a:t>Seis caracteres numéricos, con el formato </a:t>
            </a:r>
            <a:r>
              <a:rPr lang="es-ES" altLang="es-AR" sz="2400" dirty="0" err="1" smtClean="0">
                <a:solidFill>
                  <a:schemeClr val="tx1"/>
                </a:solidFill>
                <a:latin typeface="Times New Roman" panose="02020603050405020304" pitchFamily="18" charset="0"/>
                <a:cs typeface="Times New Roman" panose="02020603050405020304" pitchFamily="18" charset="0"/>
              </a:rPr>
              <a:t>hhmmss</a:t>
            </a:r>
            <a:r>
              <a:rPr lang="es-ES" altLang="es-AR" sz="2400" dirty="0" smtClean="0">
                <a:solidFill>
                  <a:schemeClr val="tx1"/>
                </a:solidFill>
                <a:latin typeface="Times New Roman" panose="02020603050405020304" pitchFamily="18" charset="0"/>
                <a:cs typeface="Times New Roman" panose="02020603050405020304" pitchFamily="18" charset="0"/>
              </a:rPr>
              <a:t>, que representan la duración de una grabación sonora, videograbación, etc. o la duración estimada de la interpretación de una partitura impresa o manuscrita. Si la duración es inferior a una hora, la hora (</a:t>
            </a:r>
            <a:r>
              <a:rPr lang="es-ES" altLang="es-AR" sz="2400" dirty="0" err="1" smtClean="0">
                <a:solidFill>
                  <a:schemeClr val="tx1"/>
                </a:solidFill>
                <a:latin typeface="Times New Roman" panose="02020603050405020304" pitchFamily="18" charset="0"/>
                <a:cs typeface="Times New Roman" panose="02020603050405020304" pitchFamily="18" charset="0"/>
              </a:rPr>
              <a:t>hh</a:t>
            </a:r>
            <a:r>
              <a:rPr lang="es-ES" altLang="es-AR" sz="2400" dirty="0" smtClean="0">
                <a:solidFill>
                  <a:schemeClr val="tx1"/>
                </a:solidFill>
                <a:latin typeface="Times New Roman" panose="02020603050405020304" pitchFamily="18" charset="0"/>
                <a:cs typeface="Times New Roman" panose="02020603050405020304" pitchFamily="18" charset="0"/>
              </a:rPr>
              <a:t>) se rellena con dos ceros; si es inferior a un minuto, los minutos (mm) también se rellenan con dos ceros.</a:t>
            </a:r>
          </a:p>
          <a:p>
            <a:pPr algn="just"/>
            <a:endParaRPr lang="es-ES" altLang="es-AR" sz="2400" dirty="0" smtClean="0">
              <a:latin typeface="Times New Roman" panose="02020603050405020304" pitchFamily="18" charset="0"/>
              <a:cs typeface="Times New Roman" panose="02020603050405020304" pitchFamily="18" charset="0"/>
            </a:endParaRPr>
          </a:p>
          <a:p>
            <a:pPr algn="ctr"/>
            <a:r>
              <a:rPr lang="es-ES" altLang="es-AR" sz="3200" b="1" dirty="0" smtClean="0">
                <a:solidFill>
                  <a:schemeClr val="tx1"/>
                </a:solidFill>
                <a:latin typeface="Times New Roman" panose="02020603050405020304" pitchFamily="18" charset="0"/>
                <a:cs typeface="Times New Roman" panose="02020603050405020304" pitchFamily="18" charset="0"/>
              </a:rPr>
              <a:t> Ej. 306 ## $a002000 </a:t>
            </a:r>
          </a:p>
          <a:p>
            <a:r>
              <a:rPr lang="es-ES" altLang="es-AR" dirty="0" smtClean="0"/>
              <a:t/>
            </a:r>
            <a:br>
              <a:rPr lang="es-ES" altLang="es-AR" dirty="0" smtClean="0"/>
            </a:br>
            <a:endParaRPr lang="es-AR" altLang="es-AR" dirty="0" smtClean="0"/>
          </a:p>
        </p:txBody>
      </p:sp>
    </p:spTree>
    <p:extLst>
      <p:ext uri="{BB962C8B-B14F-4D97-AF65-F5344CB8AC3E}">
        <p14:creationId xmlns:p14="http://schemas.microsoft.com/office/powerpoint/2010/main" val="3116959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418011"/>
            <a:ext cx="10058400" cy="1018903"/>
          </a:xfrm>
        </p:spPr>
        <p:txBody>
          <a:bodyPr/>
          <a:lstStyle/>
          <a:p>
            <a:pPr algn="ctr" fontAlgn="auto">
              <a:spcAft>
                <a:spcPts val="0"/>
              </a:spcAft>
              <a:defRPr/>
            </a:pPr>
            <a:r>
              <a:rPr lang="es-ES" dirty="0" smtClean="0">
                <a:solidFill>
                  <a:schemeClr val="tx1"/>
                </a:solidFill>
                <a:latin typeface="Times New Roman" panose="02020603050405020304" pitchFamily="18" charset="0"/>
                <a:cs typeface="Times New Roman" panose="02020603050405020304" pitchFamily="18" charset="0"/>
              </a:rPr>
              <a:t>Campos 5XX</a:t>
            </a:r>
            <a:endParaRPr lang="es-AR" dirty="0">
              <a:solidFill>
                <a:schemeClr val="tx1"/>
              </a:solidFill>
              <a:latin typeface="Times New Roman" panose="02020603050405020304" pitchFamily="18" charset="0"/>
              <a:cs typeface="Times New Roman" panose="02020603050405020304" pitchFamily="18" charset="0"/>
            </a:endParaRPr>
          </a:p>
        </p:txBody>
      </p:sp>
      <p:sp>
        <p:nvSpPr>
          <p:cNvPr id="33795" name="Marcador de contenido 2"/>
          <p:cNvSpPr>
            <a:spLocks noGrp="1"/>
          </p:cNvSpPr>
          <p:nvPr>
            <p:ph idx="1"/>
          </p:nvPr>
        </p:nvSpPr>
        <p:spPr>
          <a:xfrm>
            <a:off x="1097280" y="1845734"/>
            <a:ext cx="10058400" cy="4306872"/>
          </a:xfrm>
        </p:spPr>
        <p:txBody>
          <a:bodyPr/>
          <a:lstStyle/>
          <a:p>
            <a:pPr marL="0" indent="0" algn="just">
              <a:buNone/>
            </a:pPr>
            <a:r>
              <a:rPr lang="es-ES" altLang="es-AR" sz="2800" dirty="0" smtClean="0">
                <a:solidFill>
                  <a:schemeClr val="tx1"/>
                </a:solidFill>
                <a:latin typeface="Times New Roman" panose="02020603050405020304" pitchFamily="18" charset="0"/>
                <a:cs typeface="Times New Roman" panose="02020603050405020304" pitchFamily="18" charset="0"/>
              </a:rPr>
              <a:t>Cada nota bibliográfica, se incluye en un campo 5XX distinto: las notas generales se incluyen en el campo 500 (Nota general) y en los campos 501- 586 se incluyen las notas específicas. </a:t>
            </a:r>
          </a:p>
          <a:p>
            <a:endParaRPr lang="es-ES" altLang="es-AR" dirty="0">
              <a:solidFill>
                <a:schemeClr val="tx1"/>
              </a:solidFill>
            </a:endParaRPr>
          </a:p>
          <a:p>
            <a:pPr marL="0" indent="0">
              <a:buNone/>
            </a:pPr>
            <a:r>
              <a:rPr lang="es-ES" altLang="es-AR" sz="2800" dirty="0" smtClean="0">
                <a:solidFill>
                  <a:schemeClr val="tx1"/>
                </a:solidFill>
                <a:latin typeface="Times New Roman" panose="02020603050405020304" pitchFamily="18" charset="0"/>
                <a:cs typeface="Times New Roman" panose="02020603050405020304" pitchFamily="18" charset="0"/>
              </a:rPr>
              <a:t>Campo </a:t>
            </a:r>
            <a:r>
              <a:rPr lang="es-ES" altLang="es-AR" sz="2800" dirty="0">
                <a:solidFill>
                  <a:schemeClr val="tx1"/>
                </a:solidFill>
                <a:latin typeface="Times New Roman" panose="02020603050405020304" pitchFamily="18" charset="0"/>
                <a:cs typeface="Times New Roman" panose="02020603050405020304" pitchFamily="18" charset="0"/>
              </a:rPr>
              <a:t>de nota 520: Nota de resumen</a:t>
            </a:r>
          </a:p>
          <a:p>
            <a:endParaRPr lang="es-ES" altLang="es-AR" sz="2800" dirty="0">
              <a:solidFill>
                <a:schemeClr val="tx1"/>
              </a:solidFill>
              <a:latin typeface="Times New Roman" panose="02020603050405020304" pitchFamily="18" charset="0"/>
              <a:cs typeface="Times New Roman" panose="02020603050405020304" pitchFamily="18" charset="0"/>
            </a:endParaRPr>
          </a:p>
          <a:p>
            <a:pPr marL="0" indent="0">
              <a:buNone/>
            </a:pPr>
            <a:r>
              <a:rPr lang="es-ES" altLang="es-AR" sz="2800" dirty="0" smtClean="0">
                <a:solidFill>
                  <a:schemeClr val="tx1"/>
                </a:solidFill>
                <a:latin typeface="Times New Roman" panose="02020603050405020304" pitchFamily="18" charset="0"/>
                <a:cs typeface="Times New Roman" panose="02020603050405020304" pitchFamily="18" charset="0"/>
              </a:rPr>
              <a:t>Campo de </a:t>
            </a:r>
            <a:r>
              <a:rPr lang="es-ES" altLang="es-AR" sz="2800" dirty="0">
                <a:solidFill>
                  <a:schemeClr val="tx1"/>
                </a:solidFill>
                <a:latin typeface="Times New Roman" panose="02020603050405020304" pitchFamily="18" charset="0"/>
                <a:cs typeface="Times New Roman" panose="02020603050405020304" pitchFamily="18" charset="0"/>
              </a:rPr>
              <a:t>nota 530: Nota de soporte adicional disponible</a:t>
            </a:r>
            <a:endParaRPr lang="es-AR" altLang="es-AR" sz="2800" dirty="0">
              <a:solidFill>
                <a:schemeClr val="tx1"/>
              </a:solidFill>
              <a:latin typeface="Times New Roman" panose="02020603050405020304" pitchFamily="18" charset="0"/>
              <a:cs typeface="Times New Roman" panose="02020603050405020304" pitchFamily="18" charset="0"/>
            </a:endParaRPr>
          </a:p>
          <a:p>
            <a:endParaRPr lang="es-AR" altLang="es-AR" dirty="0" smtClean="0">
              <a:solidFill>
                <a:schemeClr val="tx1"/>
              </a:solidFill>
            </a:endParaRPr>
          </a:p>
        </p:txBody>
      </p:sp>
    </p:spTree>
    <p:extLst>
      <p:ext uri="{BB962C8B-B14F-4D97-AF65-F5344CB8AC3E}">
        <p14:creationId xmlns:p14="http://schemas.microsoft.com/office/powerpoint/2010/main" val="33934056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8092" y="378823"/>
            <a:ext cx="10058400" cy="940526"/>
          </a:xfrm>
        </p:spPr>
        <p:txBody>
          <a:bodyPr/>
          <a:lstStyle/>
          <a:p>
            <a:pPr algn="ctr" fontAlgn="auto">
              <a:spcAft>
                <a:spcPts val="0"/>
              </a:spcAft>
              <a:defRPr/>
            </a:pPr>
            <a:r>
              <a:rPr lang="es-ES" dirty="0" smtClean="0">
                <a:solidFill>
                  <a:schemeClr val="tx1">
                    <a:lumMod val="75000"/>
                    <a:lumOff val="25000"/>
                  </a:schemeClr>
                </a:solidFill>
                <a:latin typeface="Times New Roman" panose="02020603050405020304" pitchFamily="18" charset="0"/>
                <a:cs typeface="Times New Roman" panose="02020603050405020304" pitchFamily="18" charset="0"/>
              </a:rPr>
              <a:t>Campos 6XX</a:t>
            </a:r>
            <a:endParaRPr lang="es-AR"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35843" name="Marcador de contenido 2"/>
          <p:cNvSpPr>
            <a:spLocks noGrp="1"/>
          </p:cNvSpPr>
          <p:nvPr>
            <p:ph idx="4294967295"/>
          </p:nvPr>
        </p:nvSpPr>
        <p:spPr>
          <a:xfrm>
            <a:off x="613954" y="1895475"/>
            <a:ext cx="10868297" cy="4106863"/>
          </a:xfrm>
        </p:spPr>
        <p:txBody>
          <a:bodyPr>
            <a:normAutofit fontScale="62500" lnSpcReduction="20000"/>
          </a:bodyPr>
          <a:lstStyle/>
          <a:p>
            <a:pPr algn="ctr"/>
            <a:r>
              <a:rPr lang="es-ES" altLang="es-AR" sz="4500" b="1" dirty="0" smtClean="0">
                <a:solidFill>
                  <a:schemeClr val="tx1"/>
                </a:solidFill>
                <a:latin typeface="Times New Roman" panose="02020603050405020304" pitchFamily="18" charset="0"/>
                <a:cs typeface="Times New Roman" panose="02020603050405020304" pitchFamily="18" charset="0"/>
              </a:rPr>
              <a:t>Puntos de acceso</a:t>
            </a:r>
          </a:p>
          <a:p>
            <a:pPr algn="ctr"/>
            <a:endParaRPr lang="es-ES" altLang="es-AR" sz="3600" b="1" dirty="0" smtClean="0">
              <a:latin typeface="Times New Roman" panose="02020603050405020304" pitchFamily="18" charset="0"/>
              <a:cs typeface="Times New Roman" panose="02020603050405020304" pitchFamily="18" charset="0"/>
            </a:endParaRPr>
          </a:p>
          <a:p>
            <a:pPr algn="just"/>
            <a:r>
              <a:rPr lang="es-ES" altLang="es-AR" sz="3600" b="1" dirty="0" smtClean="0">
                <a:solidFill>
                  <a:schemeClr val="tx1"/>
                </a:solidFill>
                <a:latin typeface="Times New Roman" panose="02020603050405020304" pitchFamily="18" charset="0"/>
                <a:cs typeface="Times New Roman" panose="02020603050405020304" pitchFamily="18" charset="0"/>
              </a:rPr>
              <a:t>600 14</a:t>
            </a:r>
            <a:r>
              <a:rPr lang="es-ES" altLang="es-AR" sz="3600" dirty="0" smtClean="0">
                <a:solidFill>
                  <a:schemeClr val="tx1"/>
                </a:solidFill>
                <a:latin typeface="Times New Roman" panose="02020603050405020304" pitchFamily="18" charset="0"/>
                <a:cs typeface="Times New Roman" panose="02020603050405020304" pitchFamily="18" charset="0"/>
              </a:rPr>
              <a:t>  $a (Entradas secundarias de materia para nombres de personas) CAMPO REPETIBLE</a:t>
            </a:r>
          </a:p>
          <a:p>
            <a:pPr algn="just"/>
            <a:r>
              <a:rPr lang="es-ES" altLang="es-AR" sz="3600" dirty="0" smtClean="0">
                <a:solidFill>
                  <a:schemeClr val="tx1"/>
                </a:solidFill>
                <a:latin typeface="Times New Roman" panose="02020603050405020304" pitchFamily="18" charset="0"/>
                <a:cs typeface="Times New Roman" panose="02020603050405020304" pitchFamily="18" charset="0"/>
              </a:rPr>
              <a:t>Utilizar siempre como formato el Apellido, Nombre. Corroborar si se encuentra o no en la base de autoridades.</a:t>
            </a:r>
          </a:p>
          <a:p>
            <a:pPr algn="just"/>
            <a:r>
              <a:rPr lang="es-ES" altLang="es-AR" sz="3600" dirty="0" smtClean="0">
                <a:solidFill>
                  <a:schemeClr val="tx1"/>
                </a:solidFill>
                <a:latin typeface="Times New Roman" panose="02020603050405020304" pitchFamily="18" charset="0"/>
                <a:cs typeface="Times New Roman" panose="02020603050405020304" pitchFamily="18" charset="0"/>
              </a:rPr>
              <a:t/>
            </a:r>
            <a:br>
              <a:rPr lang="es-ES" altLang="es-AR" sz="3600" dirty="0" smtClean="0">
                <a:solidFill>
                  <a:schemeClr val="tx1"/>
                </a:solidFill>
                <a:latin typeface="Times New Roman" panose="02020603050405020304" pitchFamily="18" charset="0"/>
                <a:cs typeface="Times New Roman" panose="02020603050405020304" pitchFamily="18" charset="0"/>
              </a:rPr>
            </a:br>
            <a:r>
              <a:rPr lang="es-ES" altLang="es-AR" sz="3600" b="1" dirty="0" smtClean="0">
                <a:solidFill>
                  <a:schemeClr val="tx1"/>
                </a:solidFill>
                <a:latin typeface="Times New Roman" panose="02020603050405020304" pitchFamily="18" charset="0"/>
                <a:cs typeface="Times New Roman" panose="02020603050405020304" pitchFamily="18" charset="0"/>
              </a:rPr>
              <a:t>610 </a:t>
            </a:r>
            <a:r>
              <a:rPr lang="es-ES" altLang="es-AR" sz="3600" dirty="0" smtClean="0">
                <a:solidFill>
                  <a:schemeClr val="tx1"/>
                </a:solidFill>
                <a:latin typeface="Times New Roman" panose="02020603050405020304" pitchFamily="18" charset="0"/>
                <a:cs typeface="Times New Roman" panose="02020603050405020304" pitchFamily="18" charset="0"/>
              </a:rPr>
              <a:t>(Entradas secundarias de materia para nombres de entidades) CAMPO REPETIBLE</a:t>
            </a:r>
          </a:p>
          <a:p>
            <a:pPr algn="just"/>
            <a:r>
              <a:rPr lang="es-ES" altLang="es-AR" sz="3600" dirty="0" smtClean="0">
                <a:solidFill>
                  <a:schemeClr val="tx1"/>
                </a:solidFill>
                <a:latin typeface="Times New Roman" panose="02020603050405020304" pitchFamily="18" charset="0"/>
                <a:cs typeface="Times New Roman" panose="02020603050405020304" pitchFamily="18" charset="0"/>
              </a:rPr>
              <a:t>Se usará como primer indicador 1 cuando corresponda el nombre de la jurisdicción y 2 cuando aparezca el nombre en orden directo. El segundo indicador será siempre 4</a:t>
            </a:r>
          </a:p>
          <a:p>
            <a:r>
              <a:rPr lang="es-ES" altLang="es-AR" dirty="0" smtClean="0"/>
              <a:t/>
            </a:r>
            <a:br>
              <a:rPr lang="es-ES" altLang="es-AR" dirty="0" smtClean="0"/>
            </a:br>
            <a:endParaRPr lang="es-ES" altLang="es-AR" dirty="0" smtClean="0"/>
          </a:p>
          <a:p>
            <a:pPr algn="ctr"/>
            <a:endParaRPr lang="es-AR" altLang="es-AR" dirty="0" smtClean="0"/>
          </a:p>
        </p:txBody>
      </p:sp>
    </p:spTree>
    <p:extLst>
      <p:ext uri="{BB962C8B-B14F-4D97-AF65-F5344CB8AC3E}">
        <p14:creationId xmlns:p14="http://schemas.microsoft.com/office/powerpoint/2010/main" val="23542158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496389"/>
            <a:ext cx="10058400" cy="849086"/>
          </a:xfrm>
        </p:spPr>
        <p:txBody>
          <a:bodyPr/>
          <a:lstStyle/>
          <a:p>
            <a:pPr algn="ctr" fontAlgn="auto">
              <a:spcAft>
                <a:spcPts val="0"/>
              </a:spcAft>
              <a:defRPr/>
            </a:pPr>
            <a:r>
              <a:rPr lang="es-ES" dirty="0" smtClean="0">
                <a:solidFill>
                  <a:schemeClr val="tx1">
                    <a:lumMod val="75000"/>
                    <a:lumOff val="25000"/>
                  </a:schemeClr>
                </a:solidFill>
                <a:latin typeface="Times New Roman" panose="02020603050405020304" pitchFamily="18" charset="0"/>
                <a:cs typeface="Times New Roman" panose="02020603050405020304" pitchFamily="18" charset="0"/>
              </a:rPr>
              <a:t>Campo 650</a:t>
            </a:r>
            <a:endParaRPr lang="es-AR"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4294967295"/>
          </p:nvPr>
        </p:nvSpPr>
        <p:spPr>
          <a:xfrm>
            <a:off x="659674" y="1885452"/>
            <a:ext cx="10933611" cy="4476159"/>
          </a:xfrm>
        </p:spPr>
        <p:txBody>
          <a:bodyPr rtlCol="0">
            <a:normAutofit fontScale="85000" lnSpcReduction="20000"/>
          </a:bodyPr>
          <a:lstStyle/>
          <a:p>
            <a:pPr marL="91440" indent="-91440" algn="ctr" fontAlgn="auto">
              <a:defRPr/>
            </a:pPr>
            <a:r>
              <a:rPr lang="es-ES" sz="3300" b="1" dirty="0" smtClean="0">
                <a:solidFill>
                  <a:schemeClr val="tx1"/>
                </a:solidFill>
                <a:latin typeface="Times New Roman" panose="02020603050405020304" pitchFamily="18" charset="0"/>
                <a:cs typeface="Times New Roman" panose="02020603050405020304" pitchFamily="18" charset="0"/>
              </a:rPr>
              <a:t>Entrada secundaria de materia</a:t>
            </a:r>
          </a:p>
          <a:p>
            <a:pPr marL="0" indent="0" algn="just" fontAlgn="auto">
              <a:lnSpc>
                <a:spcPct val="110000"/>
              </a:lnSpc>
              <a:buNone/>
              <a:defRPr/>
            </a:pPr>
            <a:r>
              <a:rPr lang="es-ES" sz="3000" b="1" dirty="0" smtClean="0">
                <a:solidFill>
                  <a:schemeClr val="tx1"/>
                </a:solidFill>
                <a:latin typeface="Times New Roman" panose="02020603050405020304" pitchFamily="18" charset="0"/>
                <a:cs typeface="Times New Roman" panose="02020603050405020304" pitchFamily="18" charset="0"/>
              </a:rPr>
              <a:t>650:</a:t>
            </a:r>
            <a:r>
              <a:rPr lang="es-ES" sz="3000" dirty="0" smtClean="0">
                <a:solidFill>
                  <a:schemeClr val="tx1"/>
                </a:solidFill>
                <a:latin typeface="Times New Roman" panose="02020603050405020304" pitchFamily="18" charset="0"/>
                <a:cs typeface="Times New Roman" panose="02020603050405020304" pitchFamily="18" charset="0"/>
              </a:rPr>
              <a:t> (Entradas secundarias de materia para términos temáticos). Utilizar solamente cuando se considere que el tema cubre un 20% de los materiales. CAMPO REPETIBLE</a:t>
            </a:r>
          </a:p>
          <a:p>
            <a:pPr marL="91440" indent="-91440" fontAlgn="auto">
              <a:defRPr/>
            </a:pPr>
            <a:r>
              <a:rPr lang="es-ES" sz="3000" dirty="0" smtClean="0">
                <a:solidFill>
                  <a:schemeClr val="tx1"/>
                </a:solidFill>
                <a:latin typeface="Times New Roman" panose="02020603050405020304" pitchFamily="18" charset="0"/>
                <a:cs typeface="Times New Roman" panose="02020603050405020304" pitchFamily="18" charset="0"/>
              </a:rPr>
              <a:t>Primer indicador (espacio en blanco)</a:t>
            </a:r>
          </a:p>
          <a:p>
            <a:pPr marL="91440" indent="-91440" fontAlgn="auto">
              <a:defRPr/>
            </a:pPr>
            <a:r>
              <a:rPr lang="es-ES" sz="3000" dirty="0" smtClean="0">
                <a:solidFill>
                  <a:schemeClr val="tx1"/>
                </a:solidFill>
                <a:latin typeface="Times New Roman" panose="02020603050405020304" pitchFamily="18" charset="0"/>
                <a:cs typeface="Times New Roman" panose="02020603050405020304" pitchFamily="18" charset="0"/>
              </a:rPr>
              <a:t>Segundo </a:t>
            </a:r>
            <a:r>
              <a:rPr lang="es-ES" sz="3000" dirty="0">
                <a:solidFill>
                  <a:schemeClr val="tx1"/>
                </a:solidFill>
                <a:latin typeface="Times New Roman" panose="02020603050405020304" pitchFamily="18" charset="0"/>
                <a:cs typeface="Times New Roman" panose="02020603050405020304" pitchFamily="18" charset="0"/>
              </a:rPr>
              <a:t>indicador 4</a:t>
            </a:r>
          </a:p>
          <a:p>
            <a:pPr marL="91440" indent="-91440" fontAlgn="auto">
              <a:defRPr/>
            </a:pPr>
            <a:r>
              <a:rPr lang="es-ES" sz="3000" dirty="0">
                <a:solidFill>
                  <a:schemeClr val="tx1"/>
                </a:solidFill>
                <a:latin typeface="Times New Roman" panose="02020603050405020304" pitchFamily="18" charset="0"/>
                <a:cs typeface="Times New Roman" panose="02020603050405020304" pitchFamily="18" charset="0"/>
              </a:rPr>
              <a:t>Subcampo a (Término temático)</a:t>
            </a:r>
          </a:p>
          <a:p>
            <a:pPr marL="91440" indent="-91440" fontAlgn="auto">
              <a:defRPr/>
            </a:pPr>
            <a:r>
              <a:rPr lang="es-ES" sz="3000" dirty="0">
                <a:solidFill>
                  <a:schemeClr val="tx1"/>
                </a:solidFill>
                <a:latin typeface="Times New Roman" panose="02020603050405020304" pitchFamily="18" charset="0"/>
                <a:cs typeface="Times New Roman" panose="02020603050405020304" pitchFamily="18" charset="0"/>
              </a:rPr>
              <a:t>Subcampo y (subdivisión cronológica)</a:t>
            </a:r>
          </a:p>
          <a:p>
            <a:pPr marL="91440" indent="-91440" fontAlgn="auto">
              <a:defRPr/>
            </a:pPr>
            <a:r>
              <a:rPr lang="es-ES" sz="3000" dirty="0">
                <a:solidFill>
                  <a:schemeClr val="tx1"/>
                </a:solidFill>
                <a:latin typeface="Times New Roman" panose="02020603050405020304" pitchFamily="18" charset="0"/>
                <a:cs typeface="Times New Roman" panose="02020603050405020304" pitchFamily="18" charset="0"/>
              </a:rPr>
              <a:t>Subcampo z (subdivisión geográfica)</a:t>
            </a:r>
          </a:p>
          <a:p>
            <a:pPr marL="91440" indent="-91440" fontAlgn="auto">
              <a:defRPr/>
            </a:pPr>
            <a:r>
              <a:rPr lang="es-ES" dirty="0">
                <a:solidFill>
                  <a:schemeClr val="tx1">
                    <a:lumMod val="75000"/>
                    <a:lumOff val="25000"/>
                  </a:schemeClr>
                </a:solidFill>
              </a:rPr>
              <a:t/>
            </a:r>
            <a:br>
              <a:rPr lang="es-ES" dirty="0">
                <a:solidFill>
                  <a:schemeClr val="tx1">
                    <a:lumMod val="75000"/>
                    <a:lumOff val="25000"/>
                  </a:schemeClr>
                </a:solidFill>
              </a:rPr>
            </a:br>
            <a:endParaRPr lang="es-AR" dirty="0">
              <a:solidFill>
                <a:schemeClr val="tx1">
                  <a:lumMod val="75000"/>
                  <a:lumOff val="25000"/>
                </a:schemeClr>
              </a:solidFill>
            </a:endParaRPr>
          </a:p>
        </p:txBody>
      </p:sp>
    </p:spTree>
    <p:extLst>
      <p:ext uri="{BB962C8B-B14F-4D97-AF65-F5344CB8AC3E}">
        <p14:creationId xmlns:p14="http://schemas.microsoft.com/office/powerpoint/2010/main" val="28543385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01783" y="520890"/>
            <a:ext cx="10058400" cy="822960"/>
          </a:xfrm>
        </p:spPr>
        <p:txBody>
          <a:bodyPr/>
          <a:lstStyle/>
          <a:p>
            <a:pPr algn="ctr" fontAlgn="auto">
              <a:spcAft>
                <a:spcPts val="0"/>
              </a:spcAft>
              <a:defRPr/>
            </a:pPr>
            <a:r>
              <a:rPr lang="es-ES" dirty="0" smtClean="0">
                <a:solidFill>
                  <a:schemeClr val="tx1">
                    <a:lumMod val="75000"/>
                    <a:lumOff val="25000"/>
                  </a:schemeClr>
                </a:solidFill>
                <a:latin typeface="Times New Roman" panose="02020603050405020304" pitchFamily="18" charset="0"/>
                <a:cs typeface="Times New Roman" panose="02020603050405020304" pitchFamily="18" charset="0"/>
              </a:rPr>
              <a:t>Campo 651</a:t>
            </a:r>
            <a:endParaRPr lang="es-AR"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4294967295"/>
          </p:nvPr>
        </p:nvSpPr>
        <p:spPr>
          <a:xfrm>
            <a:off x="757646" y="1723663"/>
            <a:ext cx="10544175" cy="4441825"/>
          </a:xfrm>
        </p:spPr>
        <p:txBody>
          <a:bodyPr rtlCol="0">
            <a:normAutofit/>
          </a:bodyPr>
          <a:lstStyle/>
          <a:p>
            <a:pPr marL="91440" indent="-91440" fontAlgn="auto">
              <a:defRPr/>
            </a:pPr>
            <a:endParaRPr lang="es-ES" dirty="0">
              <a:solidFill>
                <a:schemeClr val="tx1">
                  <a:lumMod val="75000"/>
                  <a:lumOff val="25000"/>
                </a:schemeClr>
              </a:solidFill>
            </a:endParaRPr>
          </a:p>
          <a:p>
            <a:pPr marL="91440" indent="-91440" fontAlgn="auto">
              <a:defRPr/>
            </a:pPr>
            <a:r>
              <a:rPr lang="es-ES" dirty="0">
                <a:solidFill>
                  <a:schemeClr val="tx1">
                    <a:lumMod val="75000"/>
                    <a:lumOff val="25000"/>
                  </a:schemeClr>
                </a:solidFill>
              </a:rPr>
              <a:t/>
            </a:r>
            <a:br>
              <a:rPr lang="es-ES" dirty="0">
                <a:solidFill>
                  <a:schemeClr val="tx1">
                    <a:lumMod val="75000"/>
                    <a:lumOff val="25000"/>
                  </a:schemeClr>
                </a:solidFill>
              </a:rPr>
            </a:br>
            <a:endParaRPr lang="es-AR" dirty="0">
              <a:solidFill>
                <a:schemeClr val="tx1">
                  <a:lumMod val="75000"/>
                  <a:lumOff val="25000"/>
                </a:schemeClr>
              </a:solidFill>
            </a:endParaRPr>
          </a:p>
        </p:txBody>
      </p:sp>
      <p:sp>
        <p:nvSpPr>
          <p:cNvPr id="4" name="CuadroTexto 3"/>
          <p:cNvSpPr txBox="1"/>
          <p:nvPr/>
        </p:nvSpPr>
        <p:spPr>
          <a:xfrm>
            <a:off x="757646" y="1985554"/>
            <a:ext cx="10855234" cy="5139869"/>
          </a:xfrm>
          <a:prstGeom prst="rect">
            <a:avLst/>
          </a:prstGeom>
          <a:noFill/>
        </p:spPr>
        <p:txBody>
          <a:bodyPr wrap="square" rtlCol="0">
            <a:spAutoFit/>
          </a:bodyPr>
          <a:lstStyle/>
          <a:p>
            <a:pPr algn="ctr"/>
            <a:r>
              <a:rPr lang="es-AR" sz="2400" b="1" dirty="0">
                <a:latin typeface="Times New Roman" panose="02020603050405020304" pitchFamily="18" charset="0"/>
                <a:cs typeface="Times New Roman" panose="02020603050405020304" pitchFamily="18" charset="0"/>
              </a:rPr>
              <a:t>Entradas secundarias de materia para nombres </a:t>
            </a:r>
            <a:r>
              <a:rPr lang="es-AR" sz="2400" b="1" dirty="0" smtClean="0">
                <a:latin typeface="Times New Roman" panose="02020603050405020304" pitchFamily="18" charset="0"/>
                <a:cs typeface="Times New Roman" panose="02020603050405020304" pitchFamily="18" charset="0"/>
              </a:rPr>
              <a:t>geográficos </a:t>
            </a:r>
          </a:p>
          <a:p>
            <a:pPr algn="ctr"/>
            <a:endParaRPr lang="es-AR" sz="2000" b="1" dirty="0" smtClean="0">
              <a:latin typeface="Times New Roman" panose="02020603050405020304" pitchFamily="18" charset="0"/>
              <a:cs typeface="Times New Roman" panose="02020603050405020304" pitchFamily="18" charset="0"/>
            </a:endParaRPr>
          </a:p>
          <a:p>
            <a:r>
              <a:rPr lang="es-ES" sz="2800" dirty="0">
                <a:latin typeface="Times New Roman" panose="02020603050405020304" pitchFamily="18" charset="0"/>
                <a:cs typeface="Times New Roman" panose="02020603050405020304" pitchFamily="18" charset="0"/>
              </a:rPr>
              <a:t># 4  a (nombre geográfico)</a:t>
            </a:r>
          </a:p>
          <a:p>
            <a:r>
              <a:rPr lang="es-ES" sz="2800" dirty="0">
                <a:latin typeface="Times New Roman" panose="02020603050405020304" pitchFamily="18" charset="0"/>
                <a:cs typeface="Times New Roman" panose="02020603050405020304" pitchFamily="18" charset="0"/>
              </a:rPr>
              <a:t>x (subdivisión general)</a:t>
            </a:r>
          </a:p>
          <a:p>
            <a:r>
              <a:rPr lang="es-ES" sz="2800" dirty="0">
                <a:latin typeface="Times New Roman" panose="02020603050405020304" pitchFamily="18" charset="0"/>
                <a:cs typeface="Times New Roman" panose="02020603050405020304" pitchFamily="18" charset="0"/>
              </a:rPr>
              <a:t>z (subdivisión geográfica)</a:t>
            </a:r>
          </a:p>
          <a:p>
            <a:r>
              <a:rPr lang="es-ES" sz="2800" dirty="0">
                <a:latin typeface="Times New Roman" panose="02020603050405020304" pitchFamily="18" charset="0"/>
                <a:cs typeface="Times New Roman" panose="02020603050405020304" pitchFamily="18" charset="0"/>
              </a:rPr>
              <a:t>y (subdivisión cronológica</a:t>
            </a:r>
            <a:r>
              <a:rPr lang="es-ES" sz="2800" dirty="0" smtClean="0">
                <a:latin typeface="Times New Roman" panose="02020603050405020304" pitchFamily="18" charset="0"/>
                <a:cs typeface="Times New Roman" panose="02020603050405020304" pitchFamily="18" charset="0"/>
              </a:rPr>
              <a:t>)</a:t>
            </a:r>
          </a:p>
          <a:p>
            <a:endParaRPr lang="es-ES" sz="2800" dirty="0">
              <a:latin typeface="Times New Roman" panose="02020603050405020304" pitchFamily="18" charset="0"/>
              <a:cs typeface="Times New Roman" panose="02020603050405020304" pitchFamily="18" charset="0"/>
            </a:endParaRPr>
          </a:p>
          <a:p>
            <a:r>
              <a:rPr lang="es-ES" sz="2800" i="1" dirty="0">
                <a:latin typeface="Times New Roman" panose="02020603050405020304" pitchFamily="18" charset="0"/>
                <a:cs typeface="Times New Roman" panose="02020603050405020304" pitchFamily="18" charset="0"/>
              </a:rPr>
              <a:t>Aclaración: los puntos de acceso históricos (por ejemplo Dictadura militar 1976-1983) siempre van en un campo 651 porque empiezan por el nombre del país.</a:t>
            </a:r>
            <a:endParaRPr lang="es-ES" sz="2800" dirty="0">
              <a:latin typeface="Times New Roman" panose="02020603050405020304" pitchFamily="18" charset="0"/>
              <a:cs typeface="Times New Roman" panose="02020603050405020304" pitchFamily="18" charset="0"/>
            </a:endParaRPr>
          </a:p>
          <a:p>
            <a:r>
              <a:rPr lang="es-ES" sz="2400" dirty="0">
                <a:latin typeface="Times New Roman" panose="02020603050405020304" pitchFamily="18" charset="0"/>
                <a:cs typeface="Times New Roman" panose="02020603050405020304" pitchFamily="18" charset="0"/>
              </a:rPr>
              <a:t/>
            </a:r>
            <a:br>
              <a:rPr lang="es-ES" sz="2400" dirty="0">
                <a:latin typeface="Times New Roman" panose="02020603050405020304" pitchFamily="18" charset="0"/>
                <a:cs typeface="Times New Roman" panose="02020603050405020304" pitchFamily="18" charset="0"/>
              </a:rPr>
            </a:br>
            <a:r>
              <a:rPr lang="es-AR" dirty="0"/>
              <a:t/>
            </a:r>
            <a:br>
              <a:rPr lang="es-AR" dirty="0"/>
            </a:br>
            <a:endParaRPr lang="es-AR" dirty="0"/>
          </a:p>
        </p:txBody>
      </p:sp>
    </p:spTree>
    <p:extLst>
      <p:ext uri="{BB962C8B-B14F-4D97-AF65-F5344CB8AC3E}">
        <p14:creationId xmlns:p14="http://schemas.microsoft.com/office/powerpoint/2010/main" val="30840325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6874" y="574765"/>
            <a:ext cx="10058400" cy="914400"/>
          </a:xfrm>
        </p:spPr>
        <p:txBody>
          <a:bodyPr/>
          <a:lstStyle/>
          <a:p>
            <a:pPr algn="ctr"/>
            <a:r>
              <a:rPr lang="es-ES" dirty="0">
                <a:solidFill>
                  <a:schemeClr val="tx1"/>
                </a:solidFill>
                <a:latin typeface="Times New Roman" panose="02020603050405020304" pitchFamily="18" charset="0"/>
                <a:cs typeface="Times New Roman" panose="02020603050405020304" pitchFamily="18" charset="0"/>
              </a:rPr>
              <a:t>Campo </a:t>
            </a:r>
            <a:r>
              <a:rPr lang="es-ES" dirty="0" smtClean="0">
                <a:solidFill>
                  <a:schemeClr val="tx1"/>
                </a:solidFill>
                <a:latin typeface="Times New Roman" panose="02020603050405020304" pitchFamily="18" charset="0"/>
                <a:cs typeface="Times New Roman" panose="02020603050405020304" pitchFamily="18" charset="0"/>
              </a:rPr>
              <a:t>655</a:t>
            </a:r>
            <a:endParaRPr lang="es-AR" dirty="0">
              <a:solidFill>
                <a:schemeClr val="tx1"/>
              </a:solidFill>
              <a:latin typeface="Times New Roman" panose="02020603050405020304" pitchFamily="18" charset="0"/>
              <a:cs typeface="Times New Roman" panose="02020603050405020304" pitchFamily="18" charset="0"/>
            </a:endParaRPr>
          </a:p>
        </p:txBody>
      </p:sp>
      <p:sp>
        <p:nvSpPr>
          <p:cNvPr id="3" name="Rectángulo 2"/>
          <p:cNvSpPr/>
          <p:nvPr/>
        </p:nvSpPr>
        <p:spPr>
          <a:xfrm>
            <a:off x="966651" y="2305616"/>
            <a:ext cx="10358846" cy="4308872"/>
          </a:xfrm>
          <a:prstGeom prst="rect">
            <a:avLst/>
          </a:prstGeom>
        </p:spPr>
        <p:txBody>
          <a:bodyPr wrap="square">
            <a:spAutoFit/>
          </a:bodyPr>
          <a:lstStyle/>
          <a:p>
            <a:pPr algn="ctr">
              <a:spcBef>
                <a:spcPts val="1200"/>
              </a:spcBef>
              <a:spcAft>
                <a:spcPts val="1200"/>
              </a:spcAft>
            </a:pPr>
            <a:r>
              <a:rPr lang="es-AR" sz="2800" b="1" dirty="0" smtClean="0">
                <a:latin typeface="Times New Roman" panose="02020603050405020304" pitchFamily="18" charset="0"/>
              </a:rPr>
              <a:t>Entradas </a:t>
            </a:r>
            <a:r>
              <a:rPr lang="es-AR" sz="2800" b="1" dirty="0">
                <a:latin typeface="Times New Roman" panose="02020603050405020304" pitchFamily="18" charset="0"/>
              </a:rPr>
              <a:t>secundarias de materia para género o </a:t>
            </a:r>
            <a:r>
              <a:rPr lang="es-AR" sz="2800" b="1" dirty="0" smtClean="0">
                <a:latin typeface="Times New Roman" panose="02020603050405020304" pitchFamily="18" charset="0"/>
              </a:rPr>
              <a:t>forma</a:t>
            </a:r>
            <a:endParaRPr lang="es-AR" sz="2800" b="1" dirty="0"/>
          </a:p>
          <a:p>
            <a:pPr algn="ctr">
              <a:spcBef>
                <a:spcPts val="1200"/>
              </a:spcBef>
              <a:spcAft>
                <a:spcPts val="1200"/>
              </a:spcAft>
            </a:pPr>
            <a:r>
              <a:rPr lang="es-AR" sz="2800" dirty="0">
                <a:solidFill>
                  <a:srgbClr val="000000"/>
                </a:solidFill>
                <a:latin typeface="Times New Roman" panose="02020603050405020304" pitchFamily="18" charset="0"/>
              </a:rPr>
              <a:t>    </a:t>
            </a:r>
            <a:r>
              <a:rPr lang="es-AR" sz="2800" dirty="0" smtClean="0">
                <a:solidFill>
                  <a:srgbClr val="000000"/>
                </a:solidFill>
                <a:latin typeface="Times New Roman" panose="02020603050405020304" pitchFamily="18" charset="0"/>
              </a:rPr>
              <a:t>   </a:t>
            </a:r>
          </a:p>
          <a:p>
            <a:pPr algn="ctr">
              <a:spcBef>
                <a:spcPts val="1200"/>
              </a:spcBef>
              <a:spcAft>
                <a:spcPts val="1200"/>
              </a:spcAft>
            </a:pPr>
            <a:r>
              <a:rPr lang="es-AR" sz="2800" dirty="0" smtClean="0">
                <a:solidFill>
                  <a:srgbClr val="000000"/>
                </a:solidFill>
                <a:latin typeface="Times New Roman" panose="02020603050405020304" pitchFamily="18" charset="0"/>
              </a:rPr>
              <a:t> 655 </a:t>
            </a:r>
            <a:r>
              <a:rPr lang="es-AR" sz="2800" dirty="0">
                <a:solidFill>
                  <a:srgbClr val="000000"/>
                </a:solidFill>
                <a:latin typeface="Times New Roman" panose="02020603050405020304" pitchFamily="18" charset="0"/>
              </a:rPr>
              <a:t># 4  </a:t>
            </a:r>
            <a:r>
              <a:rPr lang="es-AR" sz="2800" dirty="0" smtClean="0">
                <a:solidFill>
                  <a:srgbClr val="000000"/>
                </a:solidFill>
                <a:latin typeface="Times New Roman" panose="02020603050405020304" pitchFamily="18" charset="0"/>
              </a:rPr>
              <a:t>$a </a:t>
            </a:r>
            <a:r>
              <a:rPr lang="es-AR" sz="2800" dirty="0">
                <a:solidFill>
                  <a:srgbClr val="000000"/>
                </a:solidFill>
                <a:latin typeface="Times New Roman" panose="02020603050405020304" pitchFamily="18" charset="0"/>
              </a:rPr>
              <a:t>(dato del género o forma</a:t>
            </a:r>
            <a:r>
              <a:rPr lang="es-AR" sz="2800" dirty="0" smtClean="0">
                <a:solidFill>
                  <a:srgbClr val="000000"/>
                </a:solidFill>
                <a:latin typeface="Times New Roman" panose="02020603050405020304" pitchFamily="18" charset="0"/>
              </a:rPr>
              <a:t>)</a:t>
            </a:r>
          </a:p>
          <a:p>
            <a:pPr algn="just">
              <a:spcBef>
                <a:spcPts val="1200"/>
              </a:spcBef>
              <a:spcAft>
                <a:spcPts val="1200"/>
              </a:spcAft>
            </a:pPr>
            <a:endParaRPr lang="es-AR" sz="3200" dirty="0"/>
          </a:p>
          <a:p>
            <a:pPr algn="ctr">
              <a:spcBef>
                <a:spcPts val="1200"/>
              </a:spcBef>
              <a:spcAft>
                <a:spcPts val="1200"/>
              </a:spcAft>
            </a:pPr>
            <a:r>
              <a:rPr lang="es-AR" sz="3200" b="1" dirty="0">
                <a:solidFill>
                  <a:srgbClr val="000000"/>
                </a:solidFill>
                <a:latin typeface="Times New Roman" panose="02020603050405020304" pitchFamily="18" charset="0"/>
              </a:rPr>
              <a:t>Ej.: 655 #4 $a Documentales de actualidad</a:t>
            </a:r>
            <a:endParaRPr lang="es-AR" sz="3200" b="1" dirty="0"/>
          </a:p>
          <a:p>
            <a:r>
              <a:rPr lang="es-AR" dirty="0"/>
              <a:t/>
            </a:r>
            <a:br>
              <a:rPr lang="es-AR" dirty="0"/>
            </a:br>
            <a:endParaRPr lang="es-AR" dirty="0"/>
          </a:p>
        </p:txBody>
      </p:sp>
    </p:spTree>
    <p:extLst>
      <p:ext uri="{BB962C8B-B14F-4D97-AF65-F5344CB8AC3E}">
        <p14:creationId xmlns:p14="http://schemas.microsoft.com/office/powerpoint/2010/main" val="26698597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latin typeface="Times New Roman" panose="02020603050405020304" pitchFamily="18" charset="0"/>
                <a:cs typeface="Times New Roman" panose="02020603050405020304" pitchFamily="18" charset="0"/>
              </a:rPr>
              <a:t>Noticiarios cinematográficos </a:t>
            </a:r>
            <a:endParaRPr lang="es-AR" dirty="0"/>
          </a:p>
        </p:txBody>
      </p:sp>
      <p:pic>
        <p:nvPicPr>
          <p:cNvPr id="3" name="Imagen 2" descr="Warsaw hosting Iranian Film Wee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1069" y="525946"/>
            <a:ext cx="2964611" cy="1211414"/>
          </a:xfrm>
          <a:prstGeom prst="rect">
            <a:avLst/>
          </a:prstGeom>
        </p:spPr>
      </p:pic>
      <p:sp>
        <p:nvSpPr>
          <p:cNvPr id="5" name="Rectangle 1"/>
          <p:cNvSpPr>
            <a:spLocks noChangeArrowheads="1"/>
          </p:cNvSpPr>
          <p:nvPr/>
        </p:nvSpPr>
        <p:spPr bwMode="auto">
          <a:xfrm>
            <a:off x="953590" y="5390884"/>
            <a:ext cx="10593976" cy="14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AR" altLang="es-AR" sz="1800" b="0" i="0" u="none" strike="noStrike" cap="none" normalizeH="0" baseline="0" dirty="0" smtClean="0">
                <a:ln>
                  <a:noFill/>
                </a:ln>
                <a:solidFill>
                  <a:schemeClr val="tx1"/>
                </a:solidFill>
                <a:effectLst/>
                <a:latin typeface="Arial" panose="020B0604020202020204" pitchFamily="34" charset="0"/>
              </a:rPr>
              <a:t/>
            </a:r>
            <a:br>
              <a:rPr kumimoji="0" lang="es-AR" altLang="es-AR" sz="1800" b="0" i="0" u="none" strike="noStrike" cap="none" normalizeH="0" baseline="0" dirty="0" smtClean="0">
                <a:ln>
                  <a:noFill/>
                </a:ln>
                <a:solidFill>
                  <a:schemeClr val="tx1"/>
                </a:solidFill>
                <a:effectLst/>
                <a:latin typeface="Arial" panose="020B0604020202020204" pitchFamily="34" charset="0"/>
              </a:rPr>
            </a:br>
            <a:endParaRPr kumimoji="0" lang="es-AR" altLang="es-AR"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AR" altLang="es-AR" sz="1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Cuadro extraído de: </a:t>
            </a:r>
            <a:r>
              <a:rPr kumimoji="0" lang="es-AR" altLang="es-AR" sz="1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Luchetti</a:t>
            </a:r>
            <a:r>
              <a:rPr kumimoji="0" lang="es-AR" altLang="es-AR" sz="1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María Florencia. El Noticiario en Argentina. Un estado de la cuestión. En: </a:t>
            </a:r>
            <a:r>
              <a:rPr kumimoji="0" lang="es-AR" altLang="es-AR" sz="1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Aniki</a:t>
            </a:r>
            <a:r>
              <a:rPr kumimoji="0" lang="es-AR" altLang="es-AR" sz="1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vol. 3, nº 2 (2016): 303-333</a:t>
            </a:r>
            <a:endParaRPr kumimoji="0" lang="es-AR" altLang="es-AR"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AR" altLang="es-AR" sz="1800" b="0" i="0" u="none" strike="noStrike" cap="none" normalizeH="0" baseline="0" dirty="0" smtClean="0">
                <a:ln>
                  <a:noFill/>
                </a:ln>
                <a:solidFill>
                  <a:schemeClr val="tx1"/>
                </a:solidFill>
                <a:effectLst/>
                <a:latin typeface="Arial" panose="020B0604020202020204" pitchFamily="34" charset="0"/>
              </a:rPr>
              <a:t/>
            </a:r>
            <a:br>
              <a:rPr kumimoji="0" lang="es-AR" altLang="es-AR" sz="1800" b="0" i="0" u="none" strike="noStrike" cap="none" normalizeH="0" baseline="0" dirty="0" smtClean="0">
                <a:ln>
                  <a:noFill/>
                </a:ln>
                <a:solidFill>
                  <a:schemeClr val="tx1"/>
                </a:solidFill>
                <a:effectLst/>
                <a:latin typeface="Arial" panose="020B0604020202020204" pitchFamily="34" charset="0"/>
              </a:rPr>
            </a:br>
            <a:endParaRPr kumimoji="0" lang="es-AR" altLang="es-AR"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895149194"/>
              </p:ext>
            </p:extLst>
          </p:nvPr>
        </p:nvGraphicFramePr>
        <p:xfrm>
          <a:off x="2062480" y="2104504"/>
          <a:ext cx="8128000" cy="3398520"/>
        </p:xfrm>
        <a:graphic>
          <a:graphicData uri="http://schemas.openxmlformats.org/drawingml/2006/table">
            <a:tbl>
              <a:tblPr firstRow="1" bandRow="1">
                <a:tableStyleId>{2D5ABB26-0587-4C30-8999-92F81FD0307C}</a:tableStyleId>
              </a:tblPr>
              <a:tblGrid>
                <a:gridCol w="4064000">
                  <a:extLst>
                    <a:ext uri="{9D8B030D-6E8A-4147-A177-3AD203B41FA5}">
                      <a16:colId xmlns:a16="http://schemas.microsoft.com/office/drawing/2014/main" val="372781433"/>
                    </a:ext>
                  </a:extLst>
                </a:gridCol>
                <a:gridCol w="4064000">
                  <a:extLst>
                    <a:ext uri="{9D8B030D-6E8A-4147-A177-3AD203B41FA5}">
                      <a16:colId xmlns:a16="http://schemas.microsoft.com/office/drawing/2014/main" val="1698141561"/>
                    </a:ext>
                  </a:extLst>
                </a:gridCol>
              </a:tblGrid>
              <a:tr h="370840">
                <a:tc gridSpan="2">
                  <a:txBody>
                    <a:bodyPr/>
                    <a:lstStyle/>
                    <a:p>
                      <a:pPr algn="ctr" rtl="0" fontAlgn="t">
                        <a:spcBef>
                          <a:spcPts val="0"/>
                        </a:spcBef>
                        <a:spcAft>
                          <a:spcPts val="0"/>
                        </a:spcAft>
                      </a:pPr>
                      <a:r>
                        <a:rPr lang="es-AR" sz="1800" b="1" i="0" u="none" strike="noStrike" dirty="0">
                          <a:solidFill>
                            <a:srgbClr val="000000"/>
                          </a:solidFill>
                          <a:effectLst/>
                          <a:latin typeface="Times New Roman" panose="02020603050405020304" pitchFamily="18" charset="0"/>
                          <a:cs typeface="Times New Roman" panose="02020603050405020304" pitchFamily="18" charset="0"/>
                        </a:rPr>
                        <a:t>Caracterización de las noticias</a:t>
                      </a:r>
                      <a:endParaRPr lang="es-AR" sz="1800" dirty="0">
                        <a:effectLst/>
                        <a:latin typeface="Times New Roman" panose="02020603050405020304" pitchFamily="18"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8834448"/>
                  </a:ext>
                </a:extLst>
              </a:tr>
              <a:tr h="370840">
                <a:tc>
                  <a:txBody>
                    <a:bodyPr/>
                    <a:lstStyle/>
                    <a:p>
                      <a:pPr algn="ctr" rtl="0" fontAlgn="t">
                        <a:spcBef>
                          <a:spcPts val="0"/>
                        </a:spcBef>
                        <a:spcAft>
                          <a:spcPts val="0"/>
                        </a:spcAft>
                      </a:pPr>
                      <a:r>
                        <a:rPr lang="es-AR" sz="1800" b="1" i="0" u="none" strike="noStrike" dirty="0">
                          <a:solidFill>
                            <a:srgbClr val="000000"/>
                          </a:solidFill>
                          <a:effectLst/>
                          <a:latin typeface="Times New Roman" panose="02020603050405020304" pitchFamily="18" charset="0"/>
                          <a:cs typeface="Times New Roman" panose="02020603050405020304" pitchFamily="18" charset="0"/>
                        </a:rPr>
                        <a:t>Blandas</a:t>
                      </a:r>
                      <a:endParaRPr lang="es-AR" sz="1800" dirty="0">
                        <a:effectLst/>
                        <a:latin typeface="Times New Roman" panose="02020603050405020304" pitchFamily="18"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AR" sz="1800" b="1" i="0"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Duras</a:t>
                      </a:r>
                      <a:endParaRPr lang="es-AR"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814079"/>
                  </a:ext>
                </a:extLst>
              </a:tr>
              <a:tr h="370840">
                <a:tc>
                  <a:txBody>
                    <a:bodyPr/>
                    <a:lstStyle/>
                    <a:p>
                      <a:pPr rtl="0" fontAlgn="t">
                        <a:spcBef>
                          <a:spcPts val="0"/>
                        </a:spcBef>
                        <a:spcAft>
                          <a:spcPts val="0"/>
                        </a:spcAft>
                      </a:pPr>
                      <a:r>
                        <a:rPr lang="pt-BR" sz="1800" b="0" i="0" u="none" strike="noStrike" dirty="0">
                          <a:solidFill>
                            <a:srgbClr val="000000"/>
                          </a:solidFill>
                          <a:effectLst/>
                          <a:latin typeface="Times New Roman" panose="02020603050405020304" pitchFamily="18" charset="0"/>
                          <a:cs typeface="Times New Roman" panose="02020603050405020304" pitchFamily="18" charset="0"/>
                        </a:rPr>
                        <a:t>Modas</a:t>
                      </a:r>
                      <a:endParaRPr lang="pt-BR" sz="1800" dirty="0">
                        <a:effectLst/>
                        <a:latin typeface="Times New Roman" panose="02020603050405020304" pitchFamily="18" charset="0"/>
                        <a:cs typeface="Times New Roman" panose="02020603050405020304" pitchFamily="18" charset="0"/>
                      </a:endParaRPr>
                    </a:p>
                    <a:p>
                      <a:pPr rtl="0" fontAlgn="t">
                        <a:spcBef>
                          <a:spcPts val="0"/>
                        </a:spcBef>
                        <a:spcAft>
                          <a:spcPts val="0"/>
                        </a:spcAft>
                      </a:pPr>
                      <a:r>
                        <a:rPr lang="pt-BR" sz="1800" b="0" i="0" u="none" strike="noStrike" dirty="0" smtClean="0">
                          <a:solidFill>
                            <a:srgbClr val="000000"/>
                          </a:solidFill>
                          <a:effectLst/>
                          <a:latin typeface="Times New Roman" panose="02020603050405020304" pitchFamily="18" charset="0"/>
                          <a:cs typeface="Times New Roman" panose="02020603050405020304" pitchFamily="18" charset="0"/>
                        </a:rPr>
                        <a:t>Espectáculos</a:t>
                      </a:r>
                      <a:endParaRPr lang="pt-BR" sz="1800" dirty="0">
                        <a:effectLst/>
                        <a:latin typeface="Times New Roman" panose="02020603050405020304" pitchFamily="18" charset="0"/>
                        <a:cs typeface="Times New Roman" panose="02020603050405020304" pitchFamily="18" charset="0"/>
                      </a:endParaRPr>
                    </a:p>
                    <a:p>
                      <a:pPr rtl="0" fontAlgn="t">
                        <a:spcBef>
                          <a:spcPts val="0"/>
                        </a:spcBef>
                        <a:spcAft>
                          <a:spcPts val="0"/>
                        </a:spcAft>
                      </a:pPr>
                      <a:r>
                        <a:rPr lang="pt-BR" sz="1800" b="0" i="0" u="none" strike="noStrike" dirty="0">
                          <a:solidFill>
                            <a:srgbClr val="000000"/>
                          </a:solidFill>
                          <a:effectLst/>
                          <a:latin typeface="Times New Roman" panose="02020603050405020304" pitchFamily="18" charset="0"/>
                          <a:cs typeface="Times New Roman" panose="02020603050405020304" pitchFamily="18" charset="0"/>
                        </a:rPr>
                        <a:t>Deportes</a:t>
                      </a:r>
                      <a:endParaRPr lang="pt-BR" sz="1800" dirty="0">
                        <a:effectLst/>
                        <a:latin typeface="Times New Roman" panose="02020603050405020304" pitchFamily="18" charset="0"/>
                        <a:cs typeface="Times New Roman" panose="02020603050405020304" pitchFamily="18" charset="0"/>
                      </a:endParaRPr>
                    </a:p>
                    <a:p>
                      <a:pPr rtl="0" fontAlgn="t">
                        <a:spcBef>
                          <a:spcPts val="0"/>
                        </a:spcBef>
                        <a:spcAft>
                          <a:spcPts val="0"/>
                        </a:spcAft>
                      </a:pPr>
                      <a:r>
                        <a:rPr lang="pt-BR" sz="1800" b="0" i="0" u="none" strike="noStrike" dirty="0" smtClean="0">
                          <a:solidFill>
                            <a:srgbClr val="000000"/>
                          </a:solidFill>
                          <a:effectLst/>
                          <a:latin typeface="Times New Roman" panose="02020603050405020304" pitchFamily="18" charset="0"/>
                          <a:cs typeface="Times New Roman" panose="02020603050405020304" pitchFamily="18" charset="0"/>
                        </a:rPr>
                        <a:t>Héchos </a:t>
                      </a:r>
                      <a:r>
                        <a:rPr lang="pt-BR" sz="1800" b="0" i="0" u="none" strike="noStrike" dirty="0">
                          <a:solidFill>
                            <a:srgbClr val="000000"/>
                          </a:solidFill>
                          <a:effectLst/>
                          <a:latin typeface="Times New Roman" panose="02020603050405020304" pitchFamily="18" charset="0"/>
                          <a:cs typeface="Times New Roman" panose="02020603050405020304" pitchFamily="18" charset="0"/>
                        </a:rPr>
                        <a:t>insólitos</a:t>
                      </a:r>
                      <a:endParaRPr lang="pt-BR" sz="1800" dirty="0">
                        <a:effectLst/>
                        <a:latin typeface="Times New Roman" panose="02020603050405020304" pitchFamily="18" charset="0"/>
                        <a:cs typeface="Times New Roman" panose="02020603050405020304" pitchFamily="18" charset="0"/>
                      </a:endParaRPr>
                    </a:p>
                    <a:p>
                      <a:pPr rtl="0" fontAlgn="t">
                        <a:spcBef>
                          <a:spcPts val="0"/>
                        </a:spcBef>
                        <a:spcAft>
                          <a:spcPts val="0"/>
                        </a:spcAft>
                      </a:pPr>
                      <a:r>
                        <a:rPr lang="pt-BR" sz="1800" b="0" i="0" u="none" strike="noStrike" dirty="0">
                          <a:solidFill>
                            <a:srgbClr val="000000"/>
                          </a:solidFill>
                          <a:effectLst/>
                          <a:latin typeface="Times New Roman" panose="02020603050405020304" pitchFamily="18" charset="0"/>
                          <a:cs typeface="Times New Roman" panose="02020603050405020304" pitchFamily="18" charset="0"/>
                        </a:rPr>
                        <a:t>Cultura</a:t>
                      </a:r>
                      <a:endParaRPr lang="pt-BR" sz="1800" dirty="0">
                        <a:effectLst/>
                        <a:latin typeface="Times New Roman" panose="02020603050405020304" pitchFamily="18" charset="0"/>
                        <a:cs typeface="Times New Roman" panose="02020603050405020304" pitchFamily="18" charset="0"/>
                      </a:endParaRPr>
                    </a:p>
                    <a:p>
                      <a:pPr rtl="0" fontAlgn="t">
                        <a:spcBef>
                          <a:spcPts val="0"/>
                        </a:spcBef>
                        <a:spcAft>
                          <a:spcPts val="0"/>
                        </a:spcAft>
                      </a:pPr>
                      <a:r>
                        <a:rPr lang="pt-BR" sz="1800" b="0" i="0" u="none" strike="noStrike" dirty="0">
                          <a:solidFill>
                            <a:srgbClr val="000000"/>
                          </a:solidFill>
                          <a:effectLst/>
                          <a:latin typeface="Times New Roman" panose="02020603050405020304" pitchFamily="18" charset="0"/>
                          <a:cs typeface="Times New Roman" panose="02020603050405020304" pitchFamily="18" charset="0"/>
                        </a:rPr>
                        <a:t>Festejos tradiciones</a:t>
                      </a:r>
                      <a:endParaRPr lang="pt-BR" sz="1800" dirty="0">
                        <a:effectLst/>
                        <a:latin typeface="Times New Roman" panose="02020603050405020304" pitchFamily="18"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t">
                        <a:spcBef>
                          <a:spcPts val="0"/>
                        </a:spcBef>
                        <a:spcAft>
                          <a:spcPts val="0"/>
                        </a:spcAft>
                      </a:pPr>
                      <a:r>
                        <a:rPr lang="es-ES" sz="1800" b="0" i="0" u="none" strike="noStrike" dirty="0">
                          <a:solidFill>
                            <a:srgbClr val="000000"/>
                          </a:solidFill>
                          <a:effectLst/>
                          <a:latin typeface="Times New Roman" panose="02020603050405020304" pitchFamily="18" charset="0"/>
                          <a:cs typeface="Times New Roman" panose="02020603050405020304" pitchFamily="18" charset="0"/>
                        </a:rPr>
                        <a:t>Actos públicos</a:t>
                      </a:r>
                      <a:endParaRPr lang="es-ES" sz="1800" dirty="0">
                        <a:effectLst/>
                        <a:latin typeface="Times New Roman" panose="02020603050405020304" pitchFamily="18" charset="0"/>
                        <a:cs typeface="Times New Roman" panose="02020603050405020304" pitchFamily="18" charset="0"/>
                      </a:endParaRPr>
                    </a:p>
                    <a:p>
                      <a:pPr rtl="0" fontAlgn="t">
                        <a:spcBef>
                          <a:spcPts val="0"/>
                        </a:spcBef>
                        <a:spcAft>
                          <a:spcPts val="0"/>
                        </a:spcAft>
                      </a:pPr>
                      <a:r>
                        <a:rPr lang="es-ES" sz="1800" b="0" i="0" u="none" strike="noStrike" dirty="0">
                          <a:solidFill>
                            <a:srgbClr val="000000"/>
                          </a:solidFill>
                          <a:effectLst/>
                          <a:latin typeface="Times New Roman" panose="02020603050405020304" pitchFamily="18" charset="0"/>
                          <a:cs typeface="Times New Roman" panose="02020603050405020304" pitchFamily="18" charset="0"/>
                        </a:rPr>
                        <a:t>Actividades de gobierno</a:t>
                      </a:r>
                      <a:endParaRPr lang="es-ES" sz="1800" dirty="0">
                        <a:effectLst/>
                        <a:latin typeface="Times New Roman" panose="02020603050405020304" pitchFamily="18" charset="0"/>
                        <a:cs typeface="Times New Roman" panose="02020603050405020304" pitchFamily="18" charset="0"/>
                      </a:endParaRPr>
                    </a:p>
                    <a:p>
                      <a:pPr rtl="0" fontAlgn="t">
                        <a:spcBef>
                          <a:spcPts val="0"/>
                        </a:spcBef>
                        <a:spcAft>
                          <a:spcPts val="0"/>
                        </a:spcAft>
                      </a:pPr>
                      <a:r>
                        <a:rPr lang="es-ES" sz="1800" b="0" i="0" u="none" strike="noStrike" dirty="0">
                          <a:solidFill>
                            <a:srgbClr val="000000"/>
                          </a:solidFill>
                          <a:effectLst/>
                          <a:latin typeface="Times New Roman" panose="02020603050405020304" pitchFamily="18" charset="0"/>
                          <a:cs typeface="Times New Roman" panose="02020603050405020304" pitchFamily="18" charset="0"/>
                        </a:rPr>
                        <a:t>Actividades de instituciones, empresas, asociaciones profesionales, ONG’S, etc.</a:t>
                      </a:r>
                      <a:endParaRPr lang="es-ES" sz="1800" dirty="0">
                        <a:effectLst/>
                        <a:latin typeface="Times New Roman" panose="02020603050405020304" pitchFamily="18" charset="0"/>
                        <a:cs typeface="Times New Roman" panose="02020603050405020304" pitchFamily="18" charset="0"/>
                      </a:endParaRPr>
                    </a:p>
                    <a:p>
                      <a:pPr rtl="0" fontAlgn="t">
                        <a:spcBef>
                          <a:spcPts val="0"/>
                        </a:spcBef>
                        <a:spcAft>
                          <a:spcPts val="0"/>
                        </a:spcAft>
                      </a:pPr>
                      <a:r>
                        <a:rPr lang="es-ES" sz="1800" b="0" i="0" u="none" strike="noStrike" dirty="0">
                          <a:solidFill>
                            <a:srgbClr val="000000"/>
                          </a:solidFill>
                          <a:effectLst/>
                          <a:latin typeface="Times New Roman" panose="02020603050405020304" pitchFamily="18" charset="0"/>
                          <a:cs typeface="Times New Roman" panose="02020603050405020304" pitchFamily="18" charset="0"/>
                        </a:rPr>
                        <a:t>Fuerzas armadas</a:t>
                      </a:r>
                      <a:endParaRPr lang="es-ES" sz="1800" dirty="0">
                        <a:effectLst/>
                        <a:latin typeface="Times New Roman" panose="02020603050405020304" pitchFamily="18" charset="0"/>
                        <a:cs typeface="Times New Roman" panose="02020603050405020304" pitchFamily="18" charset="0"/>
                      </a:endParaRPr>
                    </a:p>
                    <a:p>
                      <a:pPr rtl="0" fontAlgn="t">
                        <a:spcBef>
                          <a:spcPts val="0"/>
                        </a:spcBef>
                        <a:spcAft>
                          <a:spcPts val="0"/>
                        </a:spcAft>
                      </a:pPr>
                      <a:r>
                        <a:rPr lang="es-ES" sz="1800" b="0" i="0" u="none" strike="noStrike" dirty="0">
                          <a:solidFill>
                            <a:srgbClr val="000000"/>
                          </a:solidFill>
                          <a:effectLst/>
                          <a:latin typeface="Times New Roman" panose="02020603050405020304" pitchFamily="18" charset="0"/>
                          <a:cs typeface="Times New Roman" panose="02020603050405020304" pitchFamily="18" charset="0"/>
                        </a:rPr>
                        <a:t>Iglesia católica</a:t>
                      </a:r>
                      <a:endParaRPr lang="es-ES" sz="1800" dirty="0">
                        <a:effectLst/>
                        <a:latin typeface="Times New Roman" panose="02020603050405020304" pitchFamily="18" charset="0"/>
                        <a:cs typeface="Times New Roman" panose="02020603050405020304" pitchFamily="18" charset="0"/>
                      </a:endParaRPr>
                    </a:p>
                    <a:p>
                      <a:pPr rtl="0" fontAlgn="t">
                        <a:spcBef>
                          <a:spcPts val="0"/>
                        </a:spcBef>
                        <a:spcAft>
                          <a:spcPts val="0"/>
                        </a:spcAft>
                      </a:pPr>
                      <a:r>
                        <a:rPr lang="es-ES" sz="1800" b="0" i="0" u="none" strike="noStrike" dirty="0">
                          <a:solidFill>
                            <a:srgbClr val="000000"/>
                          </a:solidFill>
                          <a:effectLst/>
                          <a:latin typeface="Times New Roman" panose="02020603050405020304" pitchFamily="18" charset="0"/>
                          <a:cs typeface="Times New Roman" panose="02020603050405020304" pitchFamily="18" charset="0"/>
                        </a:rPr>
                        <a:t>Sociedad Rural Argentina</a:t>
                      </a:r>
                      <a:endParaRPr lang="es-ES" sz="1800" dirty="0">
                        <a:effectLst/>
                        <a:latin typeface="Times New Roman" panose="02020603050405020304" pitchFamily="18" charset="0"/>
                        <a:cs typeface="Times New Roman" panose="02020603050405020304" pitchFamily="18" charset="0"/>
                      </a:endParaRPr>
                    </a:p>
                    <a:p>
                      <a:pPr rtl="0" fontAlgn="t">
                        <a:spcBef>
                          <a:spcPts val="0"/>
                        </a:spcBef>
                        <a:spcAft>
                          <a:spcPts val="0"/>
                        </a:spcAft>
                      </a:pPr>
                      <a:r>
                        <a:rPr lang="es-ES" sz="1800" b="0" i="0" u="none" strike="noStrike" dirty="0">
                          <a:solidFill>
                            <a:srgbClr val="000000"/>
                          </a:solidFill>
                          <a:effectLst/>
                          <a:latin typeface="Times New Roman" panose="02020603050405020304" pitchFamily="18" charset="0"/>
                          <a:cs typeface="Times New Roman" panose="02020603050405020304" pitchFamily="18" charset="0"/>
                        </a:rPr>
                        <a:t>Confederación General del Trabajo</a:t>
                      </a:r>
                      <a:endParaRPr lang="es-ES" sz="1800" dirty="0">
                        <a:effectLst/>
                        <a:latin typeface="Times New Roman" panose="02020603050405020304" pitchFamily="18" charset="0"/>
                        <a:cs typeface="Times New Roman" panose="02020603050405020304" pitchFamily="18" charset="0"/>
                      </a:endParaRPr>
                    </a:p>
                    <a:p>
                      <a:pPr rtl="0" fontAlgn="t">
                        <a:spcBef>
                          <a:spcPts val="0"/>
                        </a:spcBef>
                        <a:spcAft>
                          <a:spcPts val="0"/>
                        </a:spcAft>
                      </a:pPr>
                      <a:r>
                        <a:rPr lang="es-ES" sz="1800" b="0" i="0" u="none" strike="noStrike" dirty="0">
                          <a:solidFill>
                            <a:srgbClr val="000000"/>
                          </a:solidFill>
                          <a:effectLst/>
                          <a:latin typeface="Times New Roman" panose="02020603050405020304" pitchFamily="18" charset="0"/>
                          <a:cs typeface="Times New Roman" panose="02020603050405020304" pitchFamily="18" charset="0"/>
                        </a:rPr>
                        <a:t>Unión Industrial Argentina</a:t>
                      </a:r>
                      <a:endParaRPr lang="es-ES" sz="1800" dirty="0">
                        <a:effectLst/>
                        <a:latin typeface="Times New Roman" panose="02020603050405020304" pitchFamily="18"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6007263"/>
                  </a:ext>
                </a:extLst>
              </a:tr>
            </a:tbl>
          </a:graphicData>
        </a:graphic>
      </p:graphicFrame>
    </p:spTree>
    <p:extLst>
      <p:ext uri="{BB962C8B-B14F-4D97-AF65-F5344CB8AC3E}">
        <p14:creationId xmlns:p14="http://schemas.microsoft.com/office/powerpoint/2010/main" val="7420011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339634"/>
            <a:ext cx="10058400" cy="836023"/>
          </a:xfrm>
        </p:spPr>
        <p:txBody>
          <a:bodyPr/>
          <a:lstStyle/>
          <a:p>
            <a:pPr algn="ctr" fontAlgn="auto">
              <a:spcAft>
                <a:spcPts val="0"/>
              </a:spcAft>
              <a:defRPr/>
            </a:pPr>
            <a:r>
              <a:rPr lang="es-ES" dirty="0" smtClean="0">
                <a:solidFill>
                  <a:schemeClr val="tx1"/>
                </a:solidFill>
                <a:latin typeface="Times New Roman" panose="02020603050405020304" pitchFamily="18" charset="0"/>
                <a:cs typeface="Times New Roman" panose="02020603050405020304" pitchFamily="18" charset="0"/>
              </a:rPr>
              <a:t>Campo 7XX</a:t>
            </a:r>
            <a:endParaRPr lang="es-AR" dirty="0">
              <a:solidFill>
                <a:schemeClr val="tx1"/>
              </a:solidFill>
              <a:latin typeface="Times New Roman" panose="02020603050405020304" pitchFamily="18" charset="0"/>
              <a:cs typeface="Times New Roman" panose="02020603050405020304" pitchFamily="18" charset="0"/>
            </a:endParaRPr>
          </a:p>
        </p:txBody>
      </p:sp>
      <p:sp>
        <p:nvSpPr>
          <p:cNvPr id="38915" name="Marcador de contenido 2"/>
          <p:cNvSpPr>
            <a:spLocks noGrp="1"/>
          </p:cNvSpPr>
          <p:nvPr>
            <p:ph idx="1"/>
          </p:nvPr>
        </p:nvSpPr>
        <p:spPr>
          <a:xfrm>
            <a:off x="1097280" y="1845733"/>
            <a:ext cx="10058400" cy="4398313"/>
          </a:xfrm>
        </p:spPr>
        <p:txBody>
          <a:bodyPr>
            <a:normAutofit fontScale="85000" lnSpcReduction="20000"/>
          </a:bodyPr>
          <a:lstStyle/>
          <a:p>
            <a:pPr marL="0" indent="0" algn="ctr">
              <a:buNone/>
            </a:pPr>
            <a:r>
              <a:rPr lang="es-AR" altLang="es-AR" sz="2800" b="1" dirty="0" smtClean="0">
                <a:solidFill>
                  <a:schemeClr val="tx1"/>
                </a:solidFill>
                <a:latin typeface="Times New Roman" panose="02020603050405020304" pitchFamily="18" charset="0"/>
                <a:cs typeface="Times New Roman" panose="02020603050405020304" pitchFamily="18" charset="0"/>
              </a:rPr>
              <a:t>Puntos de acceso secundarios</a:t>
            </a:r>
          </a:p>
          <a:p>
            <a:endParaRPr lang="es-AR" altLang="es-AR" dirty="0" smtClean="0"/>
          </a:p>
          <a:p>
            <a:pPr algn="just"/>
            <a:r>
              <a:rPr lang="es-AR" altLang="es-AR" sz="2800" dirty="0" smtClean="0">
                <a:solidFill>
                  <a:schemeClr val="tx1"/>
                </a:solidFill>
                <a:latin typeface="Times New Roman" panose="02020603050405020304" pitchFamily="18" charset="0"/>
                <a:cs typeface="Times New Roman" panose="02020603050405020304" pitchFamily="18" charset="0"/>
              </a:rPr>
              <a:t>Se hacen entradas secundarias para personas o entidades</a:t>
            </a:r>
          </a:p>
          <a:p>
            <a:pPr algn="just">
              <a:lnSpc>
                <a:spcPct val="120000"/>
              </a:lnSpc>
            </a:pPr>
            <a:r>
              <a:rPr lang="es-ES" altLang="es-AR" sz="2800" dirty="0" smtClean="0">
                <a:solidFill>
                  <a:schemeClr val="tx1"/>
                </a:solidFill>
                <a:latin typeface="Times New Roman" panose="02020603050405020304" pitchFamily="18" charset="0"/>
                <a:cs typeface="Times New Roman" panose="02020603050405020304" pitchFamily="18" charset="0"/>
              </a:rPr>
              <a:t>Las entradas secundarias generalmente incluyen un subcampo $e (término </a:t>
            </a:r>
            <a:r>
              <a:rPr lang="es-ES" altLang="es-AR" sz="2800" dirty="0" err="1" smtClean="0">
                <a:solidFill>
                  <a:schemeClr val="tx1"/>
                </a:solidFill>
                <a:latin typeface="Times New Roman" panose="02020603050405020304" pitchFamily="18" charset="0"/>
                <a:cs typeface="Times New Roman" panose="02020603050405020304" pitchFamily="18" charset="0"/>
              </a:rPr>
              <a:t>relacionador</a:t>
            </a:r>
            <a:r>
              <a:rPr lang="es-ES" altLang="es-AR" sz="2800" dirty="0" smtClean="0">
                <a:solidFill>
                  <a:schemeClr val="tx1"/>
                </a:solidFill>
                <a:latin typeface="Times New Roman" panose="02020603050405020304" pitchFamily="18" charset="0"/>
                <a:cs typeface="Times New Roman" panose="02020603050405020304" pitchFamily="18" charset="0"/>
              </a:rPr>
              <a:t>) para indicar la función que describe la relación entre un nombre y el recurso que se describe, expresada in extenso o, donde RCAA2 lo permite, por medio de una abreviatura (ed., comp., </a:t>
            </a:r>
            <a:r>
              <a:rPr lang="es-ES" altLang="es-AR" sz="2800" dirty="0" err="1" smtClean="0">
                <a:solidFill>
                  <a:schemeClr val="tx1"/>
                </a:solidFill>
                <a:latin typeface="Times New Roman" panose="02020603050405020304" pitchFamily="18" charset="0"/>
                <a:cs typeface="Times New Roman" panose="02020603050405020304" pitchFamily="18" charset="0"/>
              </a:rPr>
              <a:t>il.</a:t>
            </a:r>
            <a:r>
              <a:rPr lang="es-ES" altLang="es-AR" sz="2800" dirty="0" smtClean="0">
                <a:solidFill>
                  <a:schemeClr val="tx1"/>
                </a:solidFill>
                <a:latin typeface="Times New Roman" panose="02020603050405020304" pitchFamily="18" charset="0"/>
                <a:cs typeface="Times New Roman" panose="02020603050405020304" pitchFamily="18" charset="0"/>
              </a:rPr>
              <a:t>, </a:t>
            </a:r>
            <a:r>
              <a:rPr lang="es-ES" altLang="es-AR" sz="2800" dirty="0" err="1" smtClean="0">
                <a:solidFill>
                  <a:schemeClr val="tx1"/>
                </a:solidFill>
                <a:latin typeface="Times New Roman" panose="02020603050405020304" pitchFamily="18" charset="0"/>
                <a:cs typeface="Times New Roman" panose="02020603050405020304" pitchFamily="18" charset="0"/>
              </a:rPr>
              <a:t>tr</a:t>
            </a:r>
            <a:r>
              <a:rPr lang="es-ES" altLang="es-AR" sz="2800" dirty="0" smtClean="0">
                <a:solidFill>
                  <a:schemeClr val="tx1"/>
                </a:solidFill>
                <a:latin typeface="Times New Roman" panose="02020603050405020304" pitchFamily="18" charset="0"/>
                <a:cs typeface="Times New Roman" panose="02020603050405020304" pitchFamily="18" charset="0"/>
              </a:rPr>
              <a:t>.). El subcampo $e es repetible, por lo cual diferentes funciones asociadas a un mismo nombre se incluyen en dos o más ocurrencias del subcampo $e de un mismo campo 7XX.</a:t>
            </a:r>
            <a:endParaRPr lang="es-AR" altLang="es-AR" sz="2800" dirty="0" smtClean="0">
              <a:solidFill>
                <a:schemeClr val="tx1"/>
              </a:solidFill>
              <a:latin typeface="Times New Roman" panose="02020603050405020304" pitchFamily="18" charset="0"/>
              <a:cs typeface="Times New Roman" panose="02020603050405020304" pitchFamily="18" charset="0"/>
            </a:endParaRPr>
          </a:p>
          <a:p>
            <a:r>
              <a:rPr lang="es-AR" altLang="es-AR" dirty="0" smtClean="0"/>
              <a:t/>
            </a:r>
            <a:br>
              <a:rPr lang="es-AR" altLang="es-AR" dirty="0" smtClean="0"/>
            </a:br>
            <a:endParaRPr lang="es-AR" altLang="es-AR" dirty="0" smtClean="0"/>
          </a:p>
        </p:txBody>
      </p:sp>
    </p:spTree>
    <p:extLst>
      <p:ext uri="{BB962C8B-B14F-4D97-AF65-F5344CB8AC3E}">
        <p14:creationId xmlns:p14="http://schemas.microsoft.com/office/powerpoint/2010/main" val="1638612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756" y="352697"/>
            <a:ext cx="10058400" cy="1005840"/>
          </a:xfrm>
        </p:spPr>
        <p:txBody>
          <a:bodyPr/>
          <a:lstStyle/>
          <a:p>
            <a:pPr algn="ctr" fontAlgn="auto">
              <a:spcAft>
                <a:spcPts val="0"/>
              </a:spcAft>
              <a:defRPr/>
            </a:pPr>
            <a:r>
              <a:rPr lang="es-ES" dirty="0" smtClean="0">
                <a:solidFill>
                  <a:schemeClr val="tx1"/>
                </a:solidFill>
                <a:latin typeface="Times New Roman" panose="02020603050405020304" pitchFamily="18" charset="0"/>
                <a:cs typeface="Times New Roman" panose="02020603050405020304" pitchFamily="18" charset="0"/>
              </a:rPr>
              <a:t>Plantilla</a:t>
            </a:r>
            <a:endParaRPr lang="es-AR" dirty="0">
              <a:solidFill>
                <a:schemeClr val="tx1"/>
              </a:solidFill>
              <a:latin typeface="Times New Roman" panose="02020603050405020304" pitchFamily="18" charset="0"/>
              <a:cs typeface="Times New Roman" panose="02020603050405020304" pitchFamily="18" charset="0"/>
            </a:endParaRPr>
          </a:p>
        </p:txBody>
      </p:sp>
      <p:pic>
        <p:nvPicPr>
          <p:cNvPr id="39939" name="Picture 2" descr="https://lh6.googleusercontent.com/hROteJCwNEu5NVWIJlraCaR6zvtVgyQ_dU6Imb-3dwgz2gGt1wiuX6v_PEqtQe1IKgzsleuJGNjMYmpR9uLggdHoqWd3Mr2cfj_SxyQgkBWXLc1_rrkKWrieD6R0e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22525" y="1916113"/>
            <a:ext cx="7408863" cy="4329112"/>
          </a:xfrm>
          <a:noFill/>
        </p:spPr>
      </p:pic>
    </p:spTree>
    <p:extLst>
      <p:ext uri="{BB962C8B-B14F-4D97-AF65-F5344CB8AC3E}">
        <p14:creationId xmlns:p14="http://schemas.microsoft.com/office/powerpoint/2010/main" val="18769990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fontAlgn="auto">
              <a:spcAft>
                <a:spcPts val="0"/>
              </a:spcAft>
              <a:defRPr/>
            </a:pPr>
            <a:r>
              <a:rPr lang="es-ES" dirty="0" smtClean="0">
                <a:solidFill>
                  <a:schemeClr val="tx1"/>
                </a:solidFill>
                <a:latin typeface="Times New Roman" panose="02020603050405020304" pitchFamily="18" charset="0"/>
                <a:cs typeface="Times New Roman" panose="02020603050405020304" pitchFamily="18" charset="0"/>
              </a:rPr>
              <a:t>Plantilla</a:t>
            </a:r>
            <a:r>
              <a:rPr lang="es-ES" dirty="0" smtClean="0">
                <a:solidFill>
                  <a:schemeClr val="tx1">
                    <a:lumMod val="75000"/>
                    <a:lumOff val="25000"/>
                  </a:schemeClr>
                </a:solidFill>
                <a:latin typeface="Times New Roman" panose="02020603050405020304" pitchFamily="18" charset="0"/>
                <a:cs typeface="Times New Roman" panose="02020603050405020304" pitchFamily="18" charset="0"/>
              </a:rPr>
              <a:t> </a:t>
            </a:r>
            <a:r>
              <a:rPr lang="es-ES" sz="1400" dirty="0" smtClean="0">
                <a:solidFill>
                  <a:schemeClr val="tx1">
                    <a:lumMod val="75000"/>
                    <a:lumOff val="25000"/>
                  </a:schemeClr>
                </a:solidFill>
                <a:latin typeface="Times New Roman" panose="02020603050405020304" pitchFamily="18" charset="0"/>
                <a:cs typeface="Times New Roman" panose="02020603050405020304" pitchFamily="18" charset="0"/>
              </a:rPr>
              <a:t>–continuación-</a:t>
            </a:r>
            <a:endParaRPr lang="es-AR" sz="1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40963" name="Picture 2" descr="https://lh3.googleusercontent.com/hfNvQ1fsfAWOvxb-N15Y3TqTki1JbunoaR2SOpRLF4fZeZhWDzydGknwJgFUltJP9FRbQA_3A5VyiuFI3-B-n594JFvZcJqJOjfGSvLdJjJ91-Obg8NFdzi1zUWDr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49500" y="2205038"/>
            <a:ext cx="7553325" cy="3436937"/>
          </a:xfrm>
          <a:noFill/>
        </p:spPr>
      </p:pic>
    </p:spTree>
    <p:extLst>
      <p:ext uri="{BB962C8B-B14F-4D97-AF65-F5344CB8AC3E}">
        <p14:creationId xmlns:p14="http://schemas.microsoft.com/office/powerpoint/2010/main" val="26840180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fontAlgn="auto">
              <a:spcAft>
                <a:spcPts val="0"/>
              </a:spcAft>
              <a:defRPr/>
            </a:pPr>
            <a:r>
              <a:rPr lang="es-ES" dirty="0" smtClean="0">
                <a:solidFill>
                  <a:schemeClr val="tx1"/>
                </a:solidFill>
                <a:latin typeface="Times New Roman" panose="02020603050405020304" pitchFamily="18" charset="0"/>
                <a:cs typeface="Times New Roman" panose="02020603050405020304" pitchFamily="18" charset="0"/>
              </a:rPr>
              <a:t>Ej. Registro migrado</a:t>
            </a:r>
            <a:endParaRPr lang="es-AR" dirty="0">
              <a:solidFill>
                <a:schemeClr val="tx1"/>
              </a:solidFill>
              <a:latin typeface="Times New Roman" panose="02020603050405020304" pitchFamily="18" charset="0"/>
              <a:cs typeface="Times New Roman" panose="02020603050405020304" pitchFamily="18" charset="0"/>
            </a:endParaRPr>
          </a:p>
        </p:txBody>
      </p:sp>
      <p:pic>
        <p:nvPicPr>
          <p:cNvPr id="41987" name="Picture 2" descr="https://lh4.googleusercontent.com/Zmvmo-rI8vx6v5KR8PbvDMCdoMrCCpDt_squIaDcoYBattKszh7vsT8Zk4SWlmrCQjufvA0HspAYMWf1JAMkmLXkKxUcZ7trsJcnIIBtNhdYuV2WXjFY7lbO8P3p5Q"/>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96478" y="1860839"/>
            <a:ext cx="7260003" cy="4262870"/>
          </a:xfrm>
          <a:noFill/>
        </p:spPr>
      </p:pic>
    </p:spTree>
    <p:extLst>
      <p:ext uri="{BB962C8B-B14F-4D97-AF65-F5344CB8AC3E}">
        <p14:creationId xmlns:p14="http://schemas.microsoft.com/office/powerpoint/2010/main" val="20075623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fontAlgn="auto">
              <a:spcAft>
                <a:spcPts val="0"/>
              </a:spcAft>
              <a:defRPr/>
            </a:pPr>
            <a:r>
              <a:rPr lang="es-ES" dirty="0" smtClean="0">
                <a:solidFill>
                  <a:schemeClr val="tx1"/>
                </a:solidFill>
                <a:latin typeface="Times New Roman" panose="02020603050405020304" pitchFamily="18" charset="0"/>
                <a:cs typeface="Times New Roman" panose="02020603050405020304" pitchFamily="18" charset="0"/>
              </a:rPr>
              <a:t>Ej. Registro modificado</a:t>
            </a:r>
            <a:endParaRPr lang="es-AR" dirty="0">
              <a:solidFill>
                <a:schemeClr val="tx1"/>
              </a:solidFill>
              <a:latin typeface="Times New Roman" panose="02020603050405020304" pitchFamily="18" charset="0"/>
              <a:cs typeface="Times New Roman" panose="02020603050405020304" pitchFamily="18" charset="0"/>
            </a:endParaRP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9430" y="1933371"/>
            <a:ext cx="8862423" cy="4129540"/>
          </a:xfrm>
        </p:spPr>
      </p:pic>
    </p:spTree>
    <p:extLst>
      <p:ext uri="{BB962C8B-B14F-4D97-AF65-F5344CB8AC3E}">
        <p14:creationId xmlns:p14="http://schemas.microsoft.com/office/powerpoint/2010/main" val="40459243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36469" y="418011"/>
            <a:ext cx="10058400" cy="1005840"/>
          </a:xfrm>
        </p:spPr>
        <p:txBody>
          <a:bodyPr/>
          <a:lstStyle/>
          <a:p>
            <a:pPr algn="ctr"/>
            <a:r>
              <a:rPr lang="es-ES" dirty="0">
                <a:solidFill>
                  <a:schemeClr val="tx1"/>
                </a:solidFill>
                <a:latin typeface="Times New Roman" panose="02020603050405020304" pitchFamily="18" charset="0"/>
                <a:cs typeface="Times New Roman" panose="02020603050405020304" pitchFamily="18" charset="0"/>
              </a:rPr>
              <a:t>Ej. Registro </a:t>
            </a:r>
            <a:r>
              <a:rPr lang="es-ES" dirty="0" smtClean="0">
                <a:solidFill>
                  <a:schemeClr val="tx1"/>
                </a:solidFill>
                <a:latin typeface="Times New Roman" panose="02020603050405020304" pitchFamily="18" charset="0"/>
                <a:cs typeface="Times New Roman" panose="02020603050405020304" pitchFamily="18" charset="0"/>
              </a:rPr>
              <a:t>modificado </a:t>
            </a:r>
            <a:r>
              <a:rPr lang="es-ES" sz="2800" dirty="0" smtClean="0">
                <a:solidFill>
                  <a:schemeClr val="tx1"/>
                </a:solidFill>
                <a:latin typeface="Times New Roman" panose="02020603050405020304" pitchFamily="18" charset="0"/>
                <a:cs typeface="Times New Roman" panose="02020603050405020304" pitchFamily="18" charset="0"/>
              </a:rPr>
              <a:t>–continuación-</a:t>
            </a:r>
            <a:endParaRPr lang="es-AR" sz="2800" dirty="0">
              <a:solidFill>
                <a:schemeClr val="tx1"/>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8164" y="1849369"/>
            <a:ext cx="8846090" cy="4302049"/>
          </a:xfrm>
          <a:prstGeom prst="rect">
            <a:avLst/>
          </a:prstGeom>
        </p:spPr>
      </p:pic>
    </p:spTree>
    <p:extLst>
      <p:ext uri="{BB962C8B-B14F-4D97-AF65-F5344CB8AC3E}">
        <p14:creationId xmlns:p14="http://schemas.microsoft.com/office/powerpoint/2010/main" val="16787443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fontAlgn="auto">
              <a:spcAft>
                <a:spcPts val="0"/>
              </a:spcAft>
              <a:defRPr/>
            </a:pPr>
            <a:r>
              <a:rPr lang="es-ES" dirty="0" smtClean="0">
                <a:solidFill>
                  <a:schemeClr val="tx1"/>
                </a:solidFill>
                <a:latin typeface="Times New Roman" panose="02020603050405020304" pitchFamily="18" charset="0"/>
                <a:cs typeface="Times New Roman" panose="02020603050405020304" pitchFamily="18" charset="0"/>
              </a:rPr>
              <a:t>Bibliografía consultada</a:t>
            </a:r>
            <a:endParaRPr lang="es-AR" dirty="0">
              <a:solidFill>
                <a:schemeClr val="tx1"/>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936625" y="1736725"/>
            <a:ext cx="10615613" cy="4464050"/>
          </a:xfrm>
        </p:spPr>
        <p:txBody>
          <a:bodyPr rtlCol="0">
            <a:normAutofit fontScale="85000" lnSpcReduction="10000"/>
          </a:bodyPr>
          <a:lstStyle/>
          <a:p>
            <a:pPr marL="91440" indent="-91440" fontAlgn="auto">
              <a:defRPr/>
            </a:pPr>
            <a:endParaRPr lang="es-ES" dirty="0" smtClean="0">
              <a:solidFill>
                <a:schemeClr val="tx1">
                  <a:lumMod val="75000"/>
                  <a:lumOff val="25000"/>
                </a:schemeClr>
              </a:solidFill>
            </a:endParaRPr>
          </a:p>
          <a:p>
            <a:pPr marL="91440" indent="-91440" algn="just" fontAlgn="auto">
              <a:defRPr/>
            </a:pPr>
            <a:r>
              <a:rPr lang="es-ES" dirty="0" err="1" smtClean="0">
                <a:solidFill>
                  <a:schemeClr val="tx1"/>
                </a:solidFill>
                <a:latin typeface="Times New Roman" panose="02020603050405020304" pitchFamily="18" charset="0"/>
                <a:cs typeface="Times New Roman" panose="02020603050405020304" pitchFamily="18" charset="0"/>
              </a:rPr>
              <a:t>Luchetti</a:t>
            </a:r>
            <a:r>
              <a:rPr lang="es-ES" dirty="0">
                <a:solidFill>
                  <a:schemeClr val="tx1"/>
                </a:solidFill>
                <a:latin typeface="Times New Roman" panose="02020603050405020304" pitchFamily="18" charset="0"/>
                <a:cs typeface="Times New Roman" panose="02020603050405020304" pitchFamily="18" charset="0"/>
              </a:rPr>
              <a:t>, María Florencia. (2016). El noticiario cinematográfico en Argentina. Un estado de la cuestión. Recuperado el 15 de mayo de 2019, de Revista Portuguesa de Imagen en Movimiento Sitio web: file:///C:/Users/alicia.lopez/Downloads/224-1157-1-PB.pdf</a:t>
            </a:r>
          </a:p>
          <a:p>
            <a:pPr marL="91440" indent="-91440" algn="just" fontAlgn="auto">
              <a:defRPr/>
            </a:pPr>
            <a:r>
              <a:rPr lang="es-ES" dirty="0">
                <a:solidFill>
                  <a:schemeClr val="tx1"/>
                </a:solidFill>
                <a:latin typeface="Times New Roman" panose="02020603050405020304" pitchFamily="18" charset="0"/>
                <a:cs typeface="Times New Roman" panose="02020603050405020304" pitchFamily="18" charset="0"/>
              </a:rPr>
              <a:t>Paz, María Antonia, Sánchez Inmaculada. (1999). La historia filmada: los noticiarios cinematográficos como fuente histórica. Una propuesta metodológica. Recuperado el 20 de </a:t>
            </a:r>
            <a:r>
              <a:rPr lang="es-ES" dirty="0" err="1">
                <a:solidFill>
                  <a:schemeClr val="tx1"/>
                </a:solidFill>
                <a:latin typeface="Times New Roman" panose="02020603050405020304" pitchFamily="18" charset="0"/>
                <a:cs typeface="Times New Roman" panose="02020603050405020304" pitchFamily="18" charset="0"/>
              </a:rPr>
              <a:t>agisto</a:t>
            </a:r>
            <a:r>
              <a:rPr lang="es-ES" dirty="0">
                <a:solidFill>
                  <a:schemeClr val="tx1"/>
                </a:solidFill>
                <a:latin typeface="Times New Roman" panose="02020603050405020304" pitchFamily="18" charset="0"/>
                <a:cs typeface="Times New Roman" panose="02020603050405020304" pitchFamily="18" charset="0"/>
              </a:rPr>
              <a:t> de 2019,</a:t>
            </a:r>
            <a:r>
              <a:rPr lang="es-ES" b="1" dirty="0">
                <a:solidFill>
                  <a:schemeClr val="tx1"/>
                </a:solidFill>
                <a:latin typeface="Times New Roman" panose="02020603050405020304" pitchFamily="18" charset="0"/>
                <a:cs typeface="Times New Roman" panose="02020603050405020304" pitchFamily="18" charset="0"/>
              </a:rPr>
              <a:t> </a:t>
            </a:r>
            <a:r>
              <a:rPr lang="es-ES" dirty="0">
                <a:solidFill>
                  <a:schemeClr val="tx1"/>
                </a:solidFill>
                <a:latin typeface="Times New Roman" panose="02020603050405020304" pitchFamily="18" charset="0"/>
                <a:cs typeface="Times New Roman" panose="02020603050405020304" pitchFamily="18" charset="0"/>
              </a:rPr>
              <a:t>de RCUB Sitio web: </a:t>
            </a:r>
            <a:r>
              <a:rPr lang="es-ES" u="sng" dirty="0">
                <a:solidFill>
                  <a:schemeClr val="tx1"/>
                </a:solidFill>
                <a:latin typeface="Times New Roman" panose="02020603050405020304" pitchFamily="18" charset="0"/>
                <a:cs typeface="Times New Roman" panose="02020603050405020304" pitchFamily="18" charset="0"/>
                <a:hlinkClick r:id="rId2"/>
              </a:rPr>
              <a:t>http://revistes.ub.edu/index.php/filmhistoria/article/view/12366/15134</a:t>
            </a:r>
            <a:r>
              <a:rPr lang="es-ES" dirty="0">
                <a:solidFill>
                  <a:schemeClr val="tx1"/>
                </a:solidFill>
                <a:latin typeface="Times New Roman" panose="02020603050405020304" pitchFamily="18" charset="0"/>
                <a:cs typeface="Times New Roman" panose="02020603050405020304" pitchFamily="18" charset="0"/>
              </a:rPr>
              <a:t> </a:t>
            </a:r>
          </a:p>
          <a:p>
            <a:pPr marL="91440" indent="-91440" algn="just" fontAlgn="auto">
              <a:defRPr/>
            </a:pPr>
            <a:r>
              <a:rPr lang="es-ES" dirty="0">
                <a:solidFill>
                  <a:schemeClr val="tx1"/>
                </a:solidFill>
                <a:latin typeface="Times New Roman" panose="02020603050405020304" pitchFamily="18" charset="0"/>
                <a:cs typeface="Times New Roman" panose="02020603050405020304" pitchFamily="18" charset="0"/>
              </a:rPr>
              <a:t>International </a:t>
            </a:r>
            <a:r>
              <a:rPr lang="es-ES" dirty="0" err="1">
                <a:solidFill>
                  <a:schemeClr val="tx1"/>
                </a:solidFill>
                <a:latin typeface="Times New Roman" panose="02020603050405020304" pitchFamily="18" charset="0"/>
                <a:cs typeface="Times New Roman" panose="02020603050405020304" pitchFamily="18" charset="0"/>
              </a:rPr>
              <a:t>Federation</a:t>
            </a:r>
            <a:r>
              <a:rPr lang="es-ES" dirty="0">
                <a:solidFill>
                  <a:schemeClr val="tx1"/>
                </a:solidFill>
                <a:latin typeface="Times New Roman" panose="02020603050405020304" pitchFamily="18" charset="0"/>
                <a:cs typeface="Times New Roman" panose="02020603050405020304" pitchFamily="18" charset="0"/>
              </a:rPr>
              <a:t> of Library </a:t>
            </a:r>
            <a:r>
              <a:rPr lang="es-ES" dirty="0" err="1">
                <a:solidFill>
                  <a:schemeClr val="tx1"/>
                </a:solidFill>
                <a:latin typeface="Times New Roman" panose="02020603050405020304" pitchFamily="18" charset="0"/>
                <a:cs typeface="Times New Roman" panose="02020603050405020304" pitchFamily="18" charset="0"/>
              </a:rPr>
              <a:t>Associations</a:t>
            </a:r>
            <a:r>
              <a:rPr lang="es-ES" dirty="0">
                <a:solidFill>
                  <a:schemeClr val="tx1"/>
                </a:solidFill>
                <a:latin typeface="Times New Roman" panose="02020603050405020304" pitchFamily="18" charset="0"/>
                <a:cs typeface="Times New Roman" panose="02020603050405020304" pitchFamily="18" charset="0"/>
              </a:rPr>
              <a:t> and </a:t>
            </a:r>
            <a:r>
              <a:rPr lang="es-ES" dirty="0" err="1">
                <a:solidFill>
                  <a:schemeClr val="tx1"/>
                </a:solidFill>
                <a:latin typeface="Times New Roman" panose="02020603050405020304" pitchFamily="18" charset="0"/>
                <a:cs typeface="Times New Roman" panose="02020603050405020304" pitchFamily="18" charset="0"/>
              </a:rPr>
              <a:t>Institutions</a:t>
            </a:r>
            <a:r>
              <a:rPr lang="es-ES" dirty="0">
                <a:solidFill>
                  <a:schemeClr val="tx1"/>
                </a:solidFill>
                <a:latin typeface="Times New Roman" panose="02020603050405020304" pitchFamily="18" charset="0"/>
                <a:cs typeface="Times New Roman" panose="02020603050405020304" pitchFamily="18" charset="0"/>
              </a:rPr>
              <a:t>. (2009). Declaración de principios internacionales de catalogación. Obtenido el 29 de septiembre de 2015: http://www.ifla.org/files/assets/cataloguing/icp/icp_2009-es.pdf</a:t>
            </a:r>
          </a:p>
          <a:p>
            <a:pPr marL="91440" indent="-91440" algn="just" fontAlgn="auto">
              <a:defRPr/>
            </a:pPr>
            <a:r>
              <a:rPr lang="es-ES" dirty="0">
                <a:solidFill>
                  <a:schemeClr val="tx1"/>
                </a:solidFill>
                <a:latin typeface="Times New Roman" panose="02020603050405020304" pitchFamily="18" charset="0"/>
                <a:cs typeface="Times New Roman" panose="02020603050405020304" pitchFamily="18" charset="0"/>
              </a:rPr>
              <a:t>Manual de procedimientos : catalogación, versión 8 (2016). Departamento de Procesos Técnicos, Biblioteca Nacional Mariano Moreno. Buenos Aires : Biblioteca Nacional. </a:t>
            </a:r>
          </a:p>
          <a:p>
            <a:pPr marL="91440" indent="-91440" algn="just" fontAlgn="auto">
              <a:defRPr/>
            </a:pPr>
            <a:r>
              <a:rPr lang="es-ES" dirty="0">
                <a:solidFill>
                  <a:schemeClr val="tx1"/>
                </a:solidFill>
                <a:latin typeface="Times New Roman" panose="02020603050405020304" pitchFamily="18" charset="0"/>
                <a:cs typeface="Times New Roman" panose="02020603050405020304" pitchFamily="18" charset="0"/>
              </a:rPr>
              <a:t>Reglas de Catalogación Angloamericanas. (2004). 2a ed., </a:t>
            </a:r>
            <a:r>
              <a:rPr lang="es-ES" dirty="0" err="1">
                <a:solidFill>
                  <a:schemeClr val="tx1"/>
                </a:solidFill>
                <a:latin typeface="Times New Roman" panose="02020603050405020304" pitchFamily="18" charset="0"/>
                <a:cs typeface="Times New Roman" panose="02020603050405020304" pitchFamily="18" charset="0"/>
              </a:rPr>
              <a:t>rev.</a:t>
            </a:r>
            <a:r>
              <a:rPr lang="es-ES" dirty="0">
                <a:solidFill>
                  <a:schemeClr val="tx1"/>
                </a:solidFill>
                <a:latin typeface="Times New Roman" panose="02020603050405020304" pitchFamily="18" charset="0"/>
                <a:cs typeface="Times New Roman" panose="02020603050405020304" pitchFamily="18" charset="0"/>
              </a:rPr>
              <a:t> 2002, </a:t>
            </a:r>
            <a:r>
              <a:rPr lang="es-ES" dirty="0" err="1">
                <a:solidFill>
                  <a:schemeClr val="tx1"/>
                </a:solidFill>
                <a:latin typeface="Times New Roman" panose="02020603050405020304" pitchFamily="18" charset="0"/>
                <a:cs typeface="Times New Roman" panose="02020603050405020304" pitchFamily="18" charset="0"/>
              </a:rPr>
              <a:t>actualiz</a:t>
            </a:r>
            <a:r>
              <a:rPr lang="es-ES" dirty="0">
                <a:solidFill>
                  <a:schemeClr val="tx1"/>
                </a:solidFill>
                <a:latin typeface="Times New Roman" panose="02020603050405020304" pitchFamily="18" charset="0"/>
                <a:cs typeface="Times New Roman" panose="02020603050405020304" pitchFamily="18" charset="0"/>
              </a:rPr>
              <a:t>. 2003. </a:t>
            </a:r>
            <a:r>
              <a:rPr lang="es-ES" dirty="0" err="1">
                <a:solidFill>
                  <a:schemeClr val="tx1"/>
                </a:solidFill>
                <a:latin typeface="Times New Roman" panose="02020603050405020304" pitchFamily="18" charset="0"/>
                <a:cs typeface="Times New Roman" panose="02020603050405020304" pitchFamily="18" charset="0"/>
              </a:rPr>
              <a:t>Bogota</a:t>
            </a:r>
            <a:r>
              <a:rPr lang="es-ES" dirty="0">
                <a:solidFill>
                  <a:schemeClr val="tx1"/>
                </a:solidFill>
                <a:latin typeface="Times New Roman" panose="02020603050405020304" pitchFamily="18" charset="0"/>
                <a:cs typeface="Times New Roman" panose="02020603050405020304" pitchFamily="18" charset="0"/>
              </a:rPr>
              <a:t>́: Rojas </a:t>
            </a:r>
            <a:r>
              <a:rPr lang="es-ES" dirty="0" err="1">
                <a:solidFill>
                  <a:schemeClr val="tx1"/>
                </a:solidFill>
                <a:latin typeface="Times New Roman" panose="02020603050405020304" pitchFamily="18" charset="0"/>
                <a:cs typeface="Times New Roman" panose="02020603050405020304" pitchFamily="18" charset="0"/>
              </a:rPr>
              <a:t>Eberhard</a:t>
            </a:r>
            <a:r>
              <a:rPr lang="es-ES" dirty="0">
                <a:solidFill>
                  <a:schemeClr val="tx1"/>
                </a:solidFill>
                <a:latin typeface="Times New Roman" panose="02020603050405020304" pitchFamily="18" charset="0"/>
                <a:cs typeface="Times New Roman" panose="02020603050405020304" pitchFamily="18" charset="0"/>
              </a:rPr>
              <a:t>.</a:t>
            </a:r>
          </a:p>
          <a:p>
            <a:pPr marL="91440" indent="-91440" algn="just" fontAlgn="auto">
              <a:defRPr/>
            </a:pPr>
            <a:r>
              <a:rPr lang="es-ES" dirty="0">
                <a:solidFill>
                  <a:schemeClr val="tx1"/>
                </a:solidFill>
                <a:latin typeface="Times New Roman" panose="02020603050405020304" pitchFamily="18" charset="0"/>
                <a:cs typeface="Times New Roman" panose="02020603050405020304" pitchFamily="18" charset="0"/>
              </a:rPr>
              <a:t>CDU Clasificación Decimal Universal Versión abreviada. AENOR, 2016</a:t>
            </a:r>
          </a:p>
          <a:p>
            <a:pPr marL="91440" indent="-91440" fontAlgn="auto">
              <a:defRPr/>
            </a:pPr>
            <a:r>
              <a:rPr lang="es-ES" dirty="0">
                <a:solidFill>
                  <a:schemeClr val="tx1">
                    <a:lumMod val="75000"/>
                    <a:lumOff val="25000"/>
                  </a:schemeClr>
                </a:solidFill>
              </a:rPr>
              <a:t/>
            </a:r>
            <a:br>
              <a:rPr lang="es-ES" dirty="0">
                <a:solidFill>
                  <a:schemeClr val="tx1">
                    <a:lumMod val="75000"/>
                    <a:lumOff val="25000"/>
                  </a:schemeClr>
                </a:solidFill>
              </a:rPr>
            </a:br>
            <a:endParaRPr lang="es-AR" dirty="0">
              <a:solidFill>
                <a:schemeClr val="tx1">
                  <a:lumMod val="75000"/>
                  <a:lumOff val="25000"/>
                </a:schemeClr>
              </a:solidFill>
            </a:endParaRPr>
          </a:p>
        </p:txBody>
      </p:sp>
    </p:spTree>
    <p:extLst>
      <p:ext uri="{BB962C8B-B14F-4D97-AF65-F5344CB8AC3E}">
        <p14:creationId xmlns:p14="http://schemas.microsoft.com/office/powerpoint/2010/main" val="36306943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P 907 - Biblioteca Nacional calle México (196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38400" y="698863"/>
            <a:ext cx="7315200" cy="5486400"/>
          </a:xfrm>
          <a:prstGeom prst="rect">
            <a:avLst/>
          </a:prstGeom>
        </p:spPr>
      </p:pic>
    </p:spTree>
    <p:extLst>
      <p:ext uri="{BB962C8B-B14F-4D97-AF65-F5344CB8AC3E}">
        <p14:creationId xmlns:p14="http://schemas.microsoft.com/office/powerpoint/2010/main" val="14734365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8868" y="168275"/>
            <a:ext cx="10031413" cy="1736725"/>
          </a:xfrm>
        </p:spPr>
        <p:txBody>
          <a:bodyPr>
            <a:normAutofit fontScale="90000"/>
          </a:bodyPr>
          <a:lstStyle/>
          <a:p>
            <a:pPr algn="ctr" fontAlgn="auto">
              <a:spcAft>
                <a:spcPts val="0"/>
              </a:spcAft>
              <a:defRPr/>
            </a:pPr>
            <a:r>
              <a:rPr lang="es-ES" dirty="0" smtClean="0">
                <a:solidFill>
                  <a:schemeClr val="tx1"/>
                </a:solidFill>
                <a:latin typeface="Times New Roman" panose="02020603050405020304" pitchFamily="18" charset="0"/>
                <a:cs typeface="Times New Roman" panose="02020603050405020304" pitchFamily="18" charset="0"/>
              </a:rPr>
              <a:t/>
            </a:r>
            <a:br>
              <a:rPr lang="es-ES" dirty="0" smtClean="0">
                <a:solidFill>
                  <a:schemeClr val="tx1"/>
                </a:solidFill>
                <a:latin typeface="Times New Roman" panose="02020603050405020304" pitchFamily="18" charset="0"/>
                <a:cs typeface="Times New Roman" panose="02020603050405020304" pitchFamily="18" charset="0"/>
              </a:rPr>
            </a:br>
            <a:r>
              <a:rPr lang="es-ES" dirty="0">
                <a:solidFill>
                  <a:schemeClr val="tx1"/>
                </a:solidFill>
                <a:latin typeface="Times New Roman" panose="02020603050405020304" pitchFamily="18" charset="0"/>
                <a:cs typeface="Times New Roman" panose="02020603050405020304" pitchFamily="18" charset="0"/>
              </a:rPr>
              <a:t/>
            </a:r>
            <a:br>
              <a:rPr lang="es-ES" dirty="0">
                <a:solidFill>
                  <a:schemeClr val="tx1"/>
                </a:solidFill>
                <a:latin typeface="Times New Roman" panose="02020603050405020304" pitchFamily="18" charset="0"/>
                <a:cs typeface="Times New Roman" panose="02020603050405020304" pitchFamily="18" charset="0"/>
              </a:rPr>
            </a:br>
            <a:r>
              <a:rPr lang="es-ES" dirty="0" smtClean="0">
                <a:solidFill>
                  <a:schemeClr val="tx1"/>
                </a:solidFill>
                <a:latin typeface="Times New Roman" panose="02020603050405020304" pitchFamily="18" charset="0"/>
                <a:cs typeface="Times New Roman" panose="02020603050405020304" pitchFamily="18" charset="0"/>
              </a:rPr>
              <a:t/>
            </a:r>
            <a:br>
              <a:rPr lang="es-ES" dirty="0" smtClean="0">
                <a:solidFill>
                  <a:schemeClr val="tx1"/>
                </a:solidFill>
                <a:latin typeface="Times New Roman" panose="02020603050405020304" pitchFamily="18" charset="0"/>
                <a:cs typeface="Times New Roman" panose="02020603050405020304" pitchFamily="18" charset="0"/>
              </a:rPr>
            </a:br>
            <a:r>
              <a:rPr lang="es-ES" dirty="0">
                <a:solidFill>
                  <a:schemeClr val="tx1"/>
                </a:solidFill>
                <a:latin typeface="Times New Roman" panose="02020603050405020304" pitchFamily="18" charset="0"/>
                <a:cs typeface="Times New Roman" panose="02020603050405020304" pitchFamily="18" charset="0"/>
              </a:rPr>
              <a:t/>
            </a:r>
            <a:br>
              <a:rPr lang="es-ES" dirty="0">
                <a:solidFill>
                  <a:schemeClr val="tx1"/>
                </a:solidFill>
                <a:latin typeface="Times New Roman" panose="02020603050405020304" pitchFamily="18" charset="0"/>
                <a:cs typeface="Times New Roman" panose="02020603050405020304" pitchFamily="18" charset="0"/>
              </a:rPr>
            </a:br>
            <a:r>
              <a:rPr lang="es-ES" dirty="0" smtClean="0">
                <a:solidFill>
                  <a:schemeClr val="tx1"/>
                </a:solidFill>
                <a:latin typeface="Times New Roman" panose="02020603050405020304" pitchFamily="18" charset="0"/>
                <a:cs typeface="Times New Roman" panose="02020603050405020304" pitchFamily="18" charset="0"/>
              </a:rPr>
              <a:t/>
            </a:r>
            <a:br>
              <a:rPr lang="es-ES" dirty="0" smtClean="0">
                <a:solidFill>
                  <a:schemeClr val="tx1"/>
                </a:solidFill>
                <a:latin typeface="Times New Roman" panose="02020603050405020304" pitchFamily="18" charset="0"/>
                <a:cs typeface="Times New Roman" panose="02020603050405020304" pitchFamily="18" charset="0"/>
              </a:rPr>
            </a:br>
            <a:r>
              <a:rPr lang="es-ES" dirty="0">
                <a:solidFill>
                  <a:schemeClr val="tx1"/>
                </a:solidFill>
                <a:latin typeface="Times New Roman" panose="02020603050405020304" pitchFamily="18" charset="0"/>
                <a:cs typeface="Times New Roman" panose="02020603050405020304" pitchFamily="18" charset="0"/>
              </a:rPr>
              <a:t/>
            </a:r>
            <a:br>
              <a:rPr lang="es-ES" dirty="0">
                <a:solidFill>
                  <a:schemeClr val="tx1"/>
                </a:solidFill>
                <a:latin typeface="Times New Roman" panose="02020603050405020304" pitchFamily="18" charset="0"/>
                <a:cs typeface="Times New Roman" panose="02020603050405020304" pitchFamily="18" charset="0"/>
              </a:rPr>
            </a:br>
            <a:r>
              <a:rPr lang="es-ES" dirty="0" smtClean="0">
                <a:solidFill>
                  <a:schemeClr val="tx1"/>
                </a:solidFill>
                <a:latin typeface="Times New Roman" panose="02020603050405020304" pitchFamily="18" charset="0"/>
                <a:cs typeface="Times New Roman" panose="02020603050405020304" pitchFamily="18" charset="0"/>
              </a:rPr>
              <a:t/>
            </a:r>
            <a:br>
              <a:rPr lang="es-ES" dirty="0" smtClean="0">
                <a:solidFill>
                  <a:schemeClr val="tx1"/>
                </a:solidFill>
                <a:latin typeface="Times New Roman" panose="02020603050405020304" pitchFamily="18" charset="0"/>
                <a:cs typeface="Times New Roman" panose="02020603050405020304" pitchFamily="18" charset="0"/>
              </a:rPr>
            </a:br>
            <a:r>
              <a:rPr lang="es-ES" dirty="0" smtClean="0">
                <a:solidFill>
                  <a:schemeClr val="tx1"/>
                </a:solidFill>
                <a:latin typeface="Times New Roman" panose="02020603050405020304" pitchFamily="18" charset="0"/>
                <a:cs typeface="Times New Roman" panose="02020603050405020304" pitchFamily="18" charset="0"/>
              </a:rPr>
              <a:t/>
            </a:r>
            <a:br>
              <a:rPr lang="es-ES" dirty="0" smtClean="0">
                <a:solidFill>
                  <a:schemeClr val="tx1"/>
                </a:solidFill>
                <a:latin typeface="Times New Roman" panose="02020603050405020304" pitchFamily="18" charset="0"/>
                <a:cs typeface="Times New Roman" panose="02020603050405020304" pitchFamily="18" charset="0"/>
              </a:rPr>
            </a:br>
            <a:r>
              <a:rPr lang="es-ES" dirty="0">
                <a:solidFill>
                  <a:schemeClr val="tx1"/>
                </a:solidFill>
                <a:latin typeface="Times New Roman" panose="02020603050405020304" pitchFamily="18" charset="0"/>
                <a:cs typeface="Times New Roman" panose="02020603050405020304" pitchFamily="18" charset="0"/>
              </a:rPr>
              <a:t/>
            </a:r>
            <a:br>
              <a:rPr lang="es-ES" dirty="0">
                <a:solidFill>
                  <a:schemeClr val="tx1"/>
                </a:solidFill>
                <a:latin typeface="Times New Roman" panose="02020603050405020304" pitchFamily="18" charset="0"/>
                <a:cs typeface="Times New Roman" panose="02020603050405020304" pitchFamily="18" charset="0"/>
              </a:rPr>
            </a:br>
            <a:r>
              <a:rPr lang="es-ES" dirty="0" smtClean="0">
                <a:solidFill>
                  <a:schemeClr val="tx1"/>
                </a:solidFill>
                <a:latin typeface="Times New Roman" panose="02020603050405020304" pitchFamily="18" charset="0"/>
                <a:cs typeface="Times New Roman" panose="02020603050405020304" pitchFamily="18" charset="0"/>
              </a:rPr>
              <a:t>¡</a:t>
            </a:r>
            <a:r>
              <a:rPr lang="es-ES" dirty="0">
                <a:solidFill>
                  <a:schemeClr val="tx1"/>
                </a:solidFill>
                <a:latin typeface="Times New Roman" panose="02020603050405020304" pitchFamily="18" charset="0"/>
                <a:cs typeface="Times New Roman" panose="02020603050405020304" pitchFamily="18" charset="0"/>
              </a:rPr>
              <a:t>Gracias por su atención!</a:t>
            </a:r>
            <a:r>
              <a:rPr lang="es-ES" dirty="0" smtClean="0">
                <a:solidFill>
                  <a:schemeClr val="tx1">
                    <a:lumMod val="75000"/>
                    <a:lumOff val="25000"/>
                  </a:schemeClr>
                </a:solidFill>
              </a:rPr>
              <a:t/>
            </a:r>
            <a:br>
              <a:rPr lang="es-ES" dirty="0" smtClean="0">
                <a:solidFill>
                  <a:schemeClr val="tx1">
                    <a:lumMod val="75000"/>
                    <a:lumOff val="25000"/>
                  </a:schemeClr>
                </a:solidFill>
              </a:rPr>
            </a:br>
            <a:r>
              <a:rPr lang="es-ES" dirty="0">
                <a:solidFill>
                  <a:schemeClr val="tx1"/>
                </a:solidFill>
              </a:rPr>
              <a:t>Consultas: audioteca@bn.gov.ar</a:t>
            </a:r>
            <a:r>
              <a:rPr lang="es-ES" b="1" dirty="0">
                <a:solidFill>
                  <a:schemeClr val="tx1"/>
                </a:solidFill>
              </a:rPr>
              <a:t/>
            </a:r>
            <a:br>
              <a:rPr lang="es-ES" b="1" dirty="0">
                <a:solidFill>
                  <a:schemeClr val="tx1"/>
                </a:solidFill>
              </a:rPr>
            </a:br>
            <a:endParaRPr lang="es-AR" dirty="0">
              <a:solidFill>
                <a:schemeClr val="tx1">
                  <a:lumMod val="75000"/>
                  <a:lumOff val="25000"/>
                </a:schemeClr>
              </a:solidFill>
            </a:endParaRPr>
          </a:p>
        </p:txBody>
      </p:sp>
      <p:pic>
        <p:nvPicPr>
          <p:cNvPr id="45059"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t="8176" r="3322" b="8133"/>
          <a:stretch>
            <a:fillRect/>
          </a:stretch>
        </p:blipFill>
        <p:spPr>
          <a:xfrm>
            <a:off x="3009900" y="1905000"/>
            <a:ext cx="6229350" cy="4343400"/>
          </a:xfrm>
        </p:spPr>
      </p:pic>
    </p:spTree>
    <p:extLst>
      <p:ext uri="{BB962C8B-B14F-4D97-AF65-F5344CB8AC3E}">
        <p14:creationId xmlns:p14="http://schemas.microsoft.com/office/powerpoint/2010/main" val="33094680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solidFill>
                  <a:schemeClr val="tx1"/>
                </a:solidFill>
                <a:latin typeface="Times New Roman" panose="02020603050405020304" pitchFamily="18" charset="0"/>
                <a:cs typeface="Times New Roman" panose="02020603050405020304" pitchFamily="18" charset="0"/>
              </a:rPr>
              <a:t>Noticiarios cinematográficos </a:t>
            </a:r>
            <a:endParaRPr lang="es-AR" dirty="0">
              <a:solidFill>
                <a:schemeClr val="tx1"/>
              </a:solidFill>
            </a:endParaRPr>
          </a:p>
        </p:txBody>
      </p:sp>
      <p:pic>
        <p:nvPicPr>
          <p:cNvPr id="3" name="Imagen 2" descr="Warsaw hosting Iranian Film Wee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1069" y="525946"/>
            <a:ext cx="2964611" cy="1211414"/>
          </a:xfrm>
          <a:prstGeom prst="rect">
            <a:avLst/>
          </a:prstGeom>
        </p:spPr>
      </p:pic>
      <p:sp>
        <p:nvSpPr>
          <p:cNvPr id="4" name="Rectángulo 3"/>
          <p:cNvSpPr/>
          <p:nvPr/>
        </p:nvSpPr>
        <p:spPr>
          <a:xfrm>
            <a:off x="1097279" y="1997839"/>
            <a:ext cx="9823269" cy="4093428"/>
          </a:xfrm>
          <a:prstGeom prst="rect">
            <a:avLst/>
          </a:prstGeom>
        </p:spPr>
        <p:txBody>
          <a:bodyPr wrap="square">
            <a:spAutoFit/>
          </a:bodyPr>
          <a:lstStyle/>
          <a:p>
            <a:pPr algn="just"/>
            <a:r>
              <a:rPr lang="es-ES" sz="2800" b="1" dirty="0">
                <a:solidFill>
                  <a:srgbClr val="000000"/>
                </a:solidFill>
                <a:latin typeface="Times New Roman" panose="02020603050405020304" pitchFamily="18" charset="0"/>
              </a:rPr>
              <a:t>Los noticiarios cinematográficos como fuente histórica:</a:t>
            </a:r>
            <a:endParaRPr lang="es-ES" sz="2800" dirty="0"/>
          </a:p>
          <a:p>
            <a:pPr algn="just"/>
            <a:r>
              <a:rPr lang="es-ES" sz="2800" dirty="0">
                <a:solidFill>
                  <a:srgbClr val="000000"/>
                </a:solidFill>
                <a:latin typeface="Times New Roman" panose="02020603050405020304" pitchFamily="18" charset="0"/>
              </a:rPr>
              <a:t>Los noticiarios cinematográficos son documentos audiovisuales que dan testimonio de una sociedad y una época, al recoger imágenes vivas de los pequeños y grandes sucesos. Ofreciendo información de índole cultural, artística, económica y demás aspectos de la vida cotidiana. Posibilitando el estudio histórico y sociológico de una sociedad a lo largo de la primera mitad del siglo XX (Paz-Sánchez, 1999).</a:t>
            </a:r>
            <a:endParaRPr lang="es-ES" sz="2800" dirty="0"/>
          </a:p>
          <a:p>
            <a:r>
              <a:rPr lang="es-ES" dirty="0"/>
              <a:t/>
            </a:r>
            <a:br>
              <a:rPr lang="es-ES" dirty="0"/>
            </a:br>
            <a:endParaRPr lang="es-AR" dirty="0"/>
          </a:p>
        </p:txBody>
      </p:sp>
    </p:spTree>
    <p:extLst>
      <p:ext uri="{BB962C8B-B14F-4D97-AF65-F5344CB8AC3E}">
        <p14:creationId xmlns:p14="http://schemas.microsoft.com/office/powerpoint/2010/main" val="2956510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908" y="283382"/>
            <a:ext cx="7948927" cy="5874744"/>
          </a:xfrm>
          <a:prstGeom prst="rect">
            <a:avLst/>
          </a:prstGeom>
        </p:spPr>
      </p:pic>
    </p:spTree>
    <p:extLst>
      <p:ext uri="{BB962C8B-B14F-4D97-AF65-F5344CB8AC3E}">
        <p14:creationId xmlns:p14="http://schemas.microsoft.com/office/powerpoint/2010/main" val="1409034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latin typeface="Times New Roman" panose="02020603050405020304" pitchFamily="18" charset="0"/>
                <a:cs typeface="Times New Roman" panose="02020603050405020304" pitchFamily="18" charset="0"/>
              </a:rPr>
              <a:t>Noticiario p</a:t>
            </a:r>
            <a:r>
              <a:rPr lang="es-AR" dirty="0" smtClean="0">
                <a:latin typeface="Times New Roman" panose="02020603050405020304" pitchFamily="18" charset="0"/>
                <a:cs typeface="Times New Roman" panose="02020603050405020304" pitchFamily="18" charset="0"/>
              </a:rPr>
              <a:t>anamericano </a:t>
            </a:r>
            <a:endParaRPr lang="es-AR"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sz="half" idx="1"/>
          </p:nvPr>
        </p:nvSpPr>
        <p:spPr>
          <a:xfrm>
            <a:off x="1097279" y="2224557"/>
            <a:ext cx="10058401" cy="4023360"/>
          </a:xfrm>
        </p:spPr>
        <p:txBody>
          <a:bodyPr>
            <a:noAutofit/>
          </a:bodyPr>
          <a:lstStyle/>
          <a:p>
            <a:pPr algn="just"/>
            <a:r>
              <a:rPr lang="es-ES" sz="3200" dirty="0">
                <a:solidFill>
                  <a:schemeClr val="tx1"/>
                </a:solidFill>
                <a:latin typeface="Times New Roman" panose="02020603050405020304" pitchFamily="18" charset="0"/>
                <a:cs typeface="Times New Roman" panose="02020603050405020304" pitchFamily="18" charset="0"/>
              </a:rPr>
              <a:t>Realizado entre las décadas del cuarenta y el setenta para su exhibición en las salas de cine del país, este noticiero cinematográfico semanal </a:t>
            </a:r>
            <a:r>
              <a:rPr lang="es-ES" sz="3200" dirty="0" smtClean="0">
                <a:solidFill>
                  <a:schemeClr val="tx1"/>
                </a:solidFill>
                <a:latin typeface="Times New Roman" panose="02020603050405020304" pitchFamily="18" charset="0"/>
                <a:cs typeface="Times New Roman" panose="02020603050405020304" pitchFamily="18" charset="0"/>
              </a:rPr>
              <a:t>cubrió </a:t>
            </a:r>
            <a:r>
              <a:rPr lang="es-ES" sz="3200" dirty="0">
                <a:solidFill>
                  <a:schemeClr val="tx1"/>
                </a:solidFill>
                <a:latin typeface="Times New Roman" panose="02020603050405020304" pitchFamily="18" charset="0"/>
                <a:cs typeface="Times New Roman" panose="02020603050405020304" pitchFamily="18" charset="0"/>
              </a:rPr>
              <a:t>acontecimientos políticos, económicos, culturales y deportivos del país, volviéndolo uno de los archivos audiovisuales más ricos y detallados para todos/as aquellos/as investigadores/as, periodistas gráficos/as y documentalistas interesados en la historia argentina</a:t>
            </a:r>
            <a:r>
              <a:rPr lang="es-ES" sz="2400" dirty="0">
                <a:solidFill>
                  <a:schemeClr val="tx1"/>
                </a:solidFill>
                <a:latin typeface="Times New Roman" panose="02020603050405020304" pitchFamily="18" charset="0"/>
                <a:cs typeface="Times New Roman" panose="02020603050405020304" pitchFamily="18" charset="0"/>
              </a:rPr>
              <a:t>.</a:t>
            </a:r>
          </a:p>
          <a:p>
            <a:r>
              <a:rPr lang="es-ES" sz="3200" dirty="0"/>
              <a:t/>
            </a:r>
            <a:br>
              <a:rPr lang="es-ES" sz="3200" dirty="0"/>
            </a:br>
            <a:endParaRPr lang="es-AR" sz="3200" dirty="0"/>
          </a:p>
        </p:txBody>
      </p:sp>
      <p:pic>
        <p:nvPicPr>
          <p:cNvPr id="4" name="Imagen 3" descr="Warsaw hosting Iranian Film Wee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290815"/>
            <a:ext cx="3540034" cy="1446546"/>
          </a:xfrm>
          <a:prstGeom prst="rect">
            <a:avLst/>
          </a:prstGeom>
        </p:spPr>
      </p:pic>
    </p:spTree>
    <p:extLst>
      <p:ext uri="{BB962C8B-B14F-4D97-AF65-F5344CB8AC3E}">
        <p14:creationId xmlns:p14="http://schemas.microsoft.com/office/powerpoint/2010/main" val="1050110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latin typeface="Times New Roman" panose="02020603050405020304" pitchFamily="18" charset="0"/>
                <a:cs typeface="Times New Roman" panose="02020603050405020304" pitchFamily="18" charset="0"/>
              </a:rPr>
              <a:t>Noticiario </a:t>
            </a:r>
            <a:r>
              <a:rPr lang="es-AR" dirty="0" smtClean="0">
                <a:latin typeface="Times New Roman" panose="02020603050405020304" pitchFamily="18" charset="0"/>
                <a:cs typeface="Times New Roman" panose="02020603050405020304" pitchFamily="18" charset="0"/>
              </a:rPr>
              <a:t>panamericano </a:t>
            </a:r>
            <a:endParaRPr lang="es-AR" dirty="0"/>
          </a:p>
        </p:txBody>
      </p:sp>
      <p:sp>
        <p:nvSpPr>
          <p:cNvPr id="3" name="Marcador de contenido 2"/>
          <p:cNvSpPr>
            <a:spLocks noGrp="1"/>
          </p:cNvSpPr>
          <p:nvPr>
            <p:ph sz="half" idx="1"/>
          </p:nvPr>
        </p:nvSpPr>
        <p:spPr>
          <a:xfrm>
            <a:off x="1097279" y="1845733"/>
            <a:ext cx="4937760" cy="4023361"/>
          </a:xfrm>
        </p:spPr>
        <p:txBody>
          <a:bodyPr>
            <a:normAutofit fontScale="25000" lnSpcReduction="20000"/>
          </a:bodyPr>
          <a:lstStyle/>
          <a:p>
            <a:pPr algn="just"/>
            <a:r>
              <a:rPr lang="es-ES" sz="8000" dirty="0" smtClean="0">
                <a:latin typeface="Times New Roman" panose="02020603050405020304" pitchFamily="18" charset="0"/>
                <a:cs typeface="Times New Roman" panose="02020603050405020304" pitchFamily="18" charset="0"/>
              </a:rPr>
              <a:t>-La </a:t>
            </a:r>
            <a:r>
              <a:rPr lang="es-ES" sz="8000" dirty="0">
                <a:latin typeface="Times New Roman" panose="02020603050405020304" pitchFamily="18" charset="0"/>
                <a:cs typeface="Times New Roman" panose="02020603050405020304" pitchFamily="18" charset="0"/>
              </a:rPr>
              <a:t>colección se encuentra en soporte cinematográfico de 35mm (exceptuando un puñado de rollos en 16mm). Cada edición del noticiero dura entre 5 y 10 minutos aproximadamente</a:t>
            </a:r>
            <a:r>
              <a:rPr lang="es-ES" sz="8000" dirty="0" smtClean="0">
                <a:latin typeface="Times New Roman" panose="02020603050405020304" pitchFamily="18" charset="0"/>
                <a:cs typeface="Times New Roman" panose="02020603050405020304" pitchFamily="18" charset="0"/>
              </a:rPr>
              <a:t>. Casi </a:t>
            </a:r>
            <a:r>
              <a:rPr lang="es-ES" sz="8000" dirty="0">
                <a:latin typeface="Times New Roman" panose="02020603050405020304" pitchFamily="18" charset="0"/>
                <a:cs typeface="Times New Roman" panose="02020603050405020304" pitchFamily="18" charset="0"/>
              </a:rPr>
              <a:t>la totalidad de la colección está en soporte blanco y negro, con excepción de unas pocas latas en color. </a:t>
            </a:r>
          </a:p>
          <a:p>
            <a:pPr algn="just"/>
            <a:r>
              <a:rPr lang="es-ES" sz="8000" dirty="0">
                <a:latin typeface="Times New Roman" panose="02020603050405020304" pitchFamily="18" charset="0"/>
                <a:cs typeface="Times New Roman" panose="02020603050405020304" pitchFamily="18" charset="0"/>
              </a:rPr>
              <a:t>- La primera edición se estrenó el 12 de marzo de 1940. </a:t>
            </a:r>
          </a:p>
          <a:p>
            <a:pPr algn="just"/>
            <a:r>
              <a:rPr lang="es-ES" sz="8000" dirty="0">
                <a:latin typeface="Times New Roman" panose="02020603050405020304" pitchFamily="18" charset="0"/>
                <a:cs typeface="Times New Roman" panose="02020603050405020304" pitchFamily="18" charset="0"/>
              </a:rPr>
              <a:t>- En sus comienzos fue producido por el estudio cinematográfico Argentina </a:t>
            </a:r>
            <a:r>
              <a:rPr lang="es-ES" sz="8000" dirty="0" err="1">
                <a:latin typeface="Times New Roman" panose="02020603050405020304" pitchFamily="18" charset="0"/>
                <a:cs typeface="Times New Roman" panose="02020603050405020304" pitchFamily="18" charset="0"/>
              </a:rPr>
              <a:t>Sono</a:t>
            </a:r>
            <a:r>
              <a:rPr lang="es-ES" sz="8000" dirty="0">
                <a:latin typeface="Times New Roman" panose="02020603050405020304" pitchFamily="18" charset="0"/>
                <a:cs typeface="Times New Roman" panose="02020603050405020304" pitchFamily="18" charset="0"/>
              </a:rPr>
              <a:t> Film (fundado en 1933 por Ángel </a:t>
            </a:r>
            <a:r>
              <a:rPr lang="es-ES" sz="8000" dirty="0" err="1">
                <a:latin typeface="Times New Roman" panose="02020603050405020304" pitchFamily="18" charset="0"/>
                <a:cs typeface="Times New Roman" panose="02020603050405020304" pitchFamily="18" charset="0"/>
              </a:rPr>
              <a:t>Mentasti</a:t>
            </a:r>
            <a:r>
              <a:rPr lang="es-ES" sz="8000" dirty="0">
                <a:latin typeface="Times New Roman" panose="02020603050405020304" pitchFamily="18" charset="0"/>
                <a:cs typeface="Times New Roman" panose="02020603050405020304" pitchFamily="18" charset="0"/>
              </a:rPr>
              <a:t>). El director del Noticiario fue Adolfo </a:t>
            </a:r>
            <a:r>
              <a:rPr lang="es-ES" sz="8000" dirty="0" err="1">
                <a:latin typeface="Times New Roman" panose="02020603050405020304" pitchFamily="18" charset="0"/>
                <a:cs typeface="Times New Roman" panose="02020603050405020304" pitchFamily="18" charset="0"/>
              </a:rPr>
              <a:t>Rossi</a:t>
            </a:r>
            <a:r>
              <a:rPr lang="es-ES" sz="8000" dirty="0">
                <a:latin typeface="Times New Roman" panose="02020603050405020304" pitchFamily="18" charset="0"/>
                <a:cs typeface="Times New Roman" panose="02020603050405020304" pitchFamily="18" charset="0"/>
              </a:rPr>
              <a:t>, quien luego compraría el noticiero para seguir realizándolo de manera independiente</a:t>
            </a:r>
            <a:r>
              <a:rPr lang="es-ES" sz="8000" dirty="0" smtClean="0">
                <a:latin typeface="Times New Roman" panose="02020603050405020304" pitchFamily="18" charset="0"/>
                <a:cs typeface="Times New Roman" panose="02020603050405020304" pitchFamily="18" charset="0"/>
              </a:rPr>
              <a:t>.</a:t>
            </a:r>
          </a:p>
          <a:p>
            <a:endParaRPr lang="es-ES" sz="3500" dirty="0">
              <a:latin typeface="Times New Roman" panose="02020603050405020304" pitchFamily="18" charset="0"/>
              <a:cs typeface="Times New Roman" panose="02020603050405020304" pitchFamily="18" charset="0"/>
            </a:endParaRPr>
          </a:p>
          <a:p>
            <a:r>
              <a:rPr lang="es-ES" dirty="0"/>
              <a:t/>
            </a:r>
            <a:br>
              <a:rPr lang="es-ES" dirty="0"/>
            </a:br>
            <a:endParaRPr lang="es-AR" dirty="0"/>
          </a:p>
        </p:txBody>
      </p:sp>
      <p:sp>
        <p:nvSpPr>
          <p:cNvPr id="6" name="Marcador de contenido 5"/>
          <p:cNvSpPr>
            <a:spLocks noGrp="1"/>
          </p:cNvSpPr>
          <p:nvPr>
            <p:ph sz="half" idx="2"/>
          </p:nvPr>
        </p:nvSpPr>
        <p:spPr/>
        <p:txBody>
          <a:bodyPr>
            <a:normAutofit fontScale="25000" lnSpcReduction="20000"/>
          </a:bodyPr>
          <a:lstStyle/>
          <a:p>
            <a:endParaRPr lang="es-AR"/>
          </a:p>
        </p:txBody>
      </p:sp>
      <p:pic>
        <p:nvPicPr>
          <p:cNvPr id="4" name="Imagen 3" descr="Warsaw hosting Iranian Film Wee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290815"/>
            <a:ext cx="3540034" cy="1446546"/>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921" y="1845734"/>
            <a:ext cx="4839220" cy="4023360"/>
          </a:xfrm>
          <a:prstGeom prst="rect">
            <a:avLst/>
          </a:prstGeom>
        </p:spPr>
      </p:pic>
    </p:spTree>
    <p:extLst>
      <p:ext uri="{BB962C8B-B14F-4D97-AF65-F5344CB8AC3E}">
        <p14:creationId xmlns:p14="http://schemas.microsoft.com/office/powerpoint/2010/main" val="39493057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solidFill>
                  <a:schemeClr val="tx1"/>
                </a:solidFill>
                <a:latin typeface="Times New Roman" panose="02020603050405020304" pitchFamily="18" charset="0"/>
                <a:cs typeface="Times New Roman" panose="02020603050405020304" pitchFamily="18" charset="0"/>
              </a:rPr>
              <a:t>Noticiario </a:t>
            </a:r>
            <a:r>
              <a:rPr lang="es-AR" dirty="0" smtClean="0">
                <a:solidFill>
                  <a:schemeClr val="tx1"/>
                </a:solidFill>
                <a:latin typeface="Times New Roman" panose="02020603050405020304" pitchFamily="18" charset="0"/>
                <a:cs typeface="Times New Roman" panose="02020603050405020304" pitchFamily="18" charset="0"/>
              </a:rPr>
              <a:t>panamericano </a:t>
            </a:r>
            <a:endParaRPr lang="es-AR" dirty="0">
              <a:solidFill>
                <a:schemeClr val="tx1"/>
              </a:solidFill>
            </a:endParaRPr>
          </a:p>
        </p:txBody>
      </p:sp>
      <p:sp>
        <p:nvSpPr>
          <p:cNvPr id="3" name="Marcador de contenido 2"/>
          <p:cNvSpPr>
            <a:spLocks noGrp="1"/>
          </p:cNvSpPr>
          <p:nvPr>
            <p:ph sz="half" idx="1"/>
          </p:nvPr>
        </p:nvSpPr>
        <p:spPr>
          <a:xfrm>
            <a:off x="1097279" y="1845733"/>
            <a:ext cx="5839098" cy="4404953"/>
          </a:xfrm>
        </p:spPr>
        <p:txBody>
          <a:bodyPr>
            <a:normAutofit fontScale="25000" lnSpcReduction="20000"/>
          </a:bodyPr>
          <a:lstStyle/>
          <a:p>
            <a:pPr marL="0" indent="0" algn="just">
              <a:lnSpc>
                <a:spcPct val="120000"/>
              </a:lnSpc>
              <a:buNone/>
            </a:pPr>
            <a:r>
              <a:rPr lang="es-ES" sz="8000" dirty="0" smtClean="0">
                <a:latin typeface="Times New Roman" panose="02020603050405020304" pitchFamily="18" charset="0"/>
                <a:cs typeface="Times New Roman" panose="02020603050405020304" pitchFamily="18" charset="0"/>
              </a:rPr>
              <a:t>La colección actualmente en resguardo en la BNMM fue comprada a la familia de Adolfo </a:t>
            </a:r>
            <a:r>
              <a:rPr lang="es-ES" sz="8000" dirty="0" err="1" smtClean="0">
                <a:latin typeface="Times New Roman" panose="02020603050405020304" pitchFamily="18" charset="0"/>
                <a:cs typeface="Times New Roman" panose="02020603050405020304" pitchFamily="18" charset="0"/>
              </a:rPr>
              <a:t>Rossi</a:t>
            </a:r>
            <a:r>
              <a:rPr lang="es-ES" sz="8000" dirty="0" smtClean="0">
                <a:latin typeface="Times New Roman" panose="02020603050405020304" pitchFamily="18" charset="0"/>
                <a:cs typeface="Times New Roman" panose="02020603050405020304" pitchFamily="18" charset="0"/>
              </a:rPr>
              <a:t> e incluye tanto copias finales de exhibición (el noticiero tal cual era proyectado en el cine), como también una gran cantidad de materiales de trabajo (material en bruto de filmaciones, bandas de sonido, negativos, etc.) utilizados originalmente para el montaje de las copias finales de exhibición. Contar con estos materiales de trabajo representa un valor agregado (puesto que su propia existencia arroja luz sobre el proceso creativo de quienes realizaban el noticiero), al mismo tiempo que demanda una mayor precisión y rigurosidad a la hora de su digitalización, descripción y catalogación por parte de la BNMM. </a:t>
            </a:r>
            <a:endParaRPr lang="es-ES" sz="8000" dirty="0">
              <a:latin typeface="Times New Roman" panose="02020603050405020304" pitchFamily="18" charset="0"/>
              <a:cs typeface="Times New Roman" panose="02020603050405020304" pitchFamily="18" charset="0"/>
            </a:endParaRPr>
          </a:p>
          <a:p>
            <a:r>
              <a:rPr lang="es-ES" dirty="0"/>
              <a:t/>
            </a:r>
            <a:br>
              <a:rPr lang="es-ES" dirty="0"/>
            </a:br>
            <a:endParaRPr lang="es-AR" dirty="0"/>
          </a:p>
        </p:txBody>
      </p:sp>
      <p:pic>
        <p:nvPicPr>
          <p:cNvPr id="6" name="Marcador de contenido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94023" y="1845733"/>
            <a:ext cx="2782388" cy="3996434"/>
          </a:xfrm>
        </p:spPr>
      </p:pic>
      <p:pic>
        <p:nvPicPr>
          <p:cNvPr id="4" name="Imagen 3" descr="Warsaw hosting Iranian Film Wee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290815"/>
            <a:ext cx="3540034" cy="1446546"/>
          </a:xfrm>
          <a:prstGeom prst="rect">
            <a:avLst/>
          </a:prstGeom>
        </p:spPr>
      </p:pic>
      <p:sp>
        <p:nvSpPr>
          <p:cNvPr id="5" name="CuadroTexto 4"/>
          <p:cNvSpPr txBox="1"/>
          <p:nvPr/>
        </p:nvSpPr>
        <p:spPr>
          <a:xfrm>
            <a:off x="7694023" y="5881354"/>
            <a:ext cx="2651760" cy="369332"/>
          </a:xfrm>
          <a:prstGeom prst="rect">
            <a:avLst/>
          </a:prstGeom>
          <a:noFill/>
        </p:spPr>
        <p:txBody>
          <a:bodyPr wrap="square" rtlCol="0">
            <a:spAutoFit/>
          </a:bodyPr>
          <a:lstStyle/>
          <a:p>
            <a:r>
              <a:rPr lang="es-ES" dirty="0" smtClean="0"/>
              <a:t>Adolfo </a:t>
            </a:r>
            <a:r>
              <a:rPr lang="es-ES" dirty="0" err="1" smtClean="0"/>
              <a:t>Rossi</a:t>
            </a:r>
            <a:endParaRPr lang="es-AR" dirty="0"/>
          </a:p>
        </p:txBody>
      </p:sp>
    </p:spTree>
    <p:extLst>
      <p:ext uri="{BB962C8B-B14F-4D97-AF65-F5344CB8AC3E}">
        <p14:creationId xmlns:p14="http://schemas.microsoft.com/office/powerpoint/2010/main" val="3925441927"/>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868</TotalTime>
  <Words>2137</Words>
  <Application>Microsoft Office PowerPoint</Application>
  <PresentationFormat>Panorámica</PresentationFormat>
  <Paragraphs>342</Paragraphs>
  <Slides>48</Slides>
  <Notes>0</Notes>
  <HiddenSlides>0</HiddenSlides>
  <MMClips>2</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48</vt:i4>
      </vt:variant>
    </vt:vector>
  </HeadingPairs>
  <TitlesOfParts>
    <vt:vector size="54" baseType="lpstr">
      <vt:lpstr>Arial</vt:lpstr>
      <vt:lpstr>Calibri</vt:lpstr>
      <vt:lpstr>Calibri Light</vt:lpstr>
      <vt:lpstr>Times New Roman</vt:lpstr>
      <vt:lpstr>Wingdings</vt:lpstr>
      <vt:lpstr>Retrospección</vt:lpstr>
      <vt:lpstr>Dirección Nacional de Coordinación Bibliotecológica Dirección de Servicios al Público Departamento de Música y Medios Audiovisuales </vt:lpstr>
      <vt:lpstr>Noticiarios cinematográficos </vt:lpstr>
      <vt:lpstr>Noticiarios cinematográficos </vt:lpstr>
      <vt:lpstr>Noticiarios cinematográficos </vt:lpstr>
      <vt:lpstr>Noticiarios cinematográficos </vt:lpstr>
      <vt:lpstr>Presentación de PowerPoint</vt:lpstr>
      <vt:lpstr>Noticiario panamericano </vt:lpstr>
      <vt:lpstr>Noticiario panamericano </vt:lpstr>
      <vt:lpstr>Noticiario panamericano </vt:lpstr>
      <vt:lpstr>Noticiario panamericano </vt:lpstr>
      <vt:lpstr>Noticiario panamericano </vt:lpstr>
      <vt:lpstr>Noticiario panamericano </vt:lpstr>
      <vt:lpstr>Presentación de PowerPoint</vt:lpstr>
      <vt:lpstr>Procesos</vt:lpstr>
      <vt:lpstr>Procedimientos de catalogación</vt:lpstr>
      <vt:lpstr>Descripción y análisis documental</vt:lpstr>
      <vt:lpstr>Organización de la descripción</vt:lpstr>
      <vt:lpstr>         LDR 06 (Cabecera)</vt:lpstr>
      <vt:lpstr>  007 Campo fijo de descripción física</vt:lpstr>
      <vt:lpstr>  007 (Campo fijo de descripción física) –continuación-</vt:lpstr>
      <vt:lpstr>  007 (Campo fijo de descripción física) –continuación-</vt:lpstr>
      <vt:lpstr>  008 Información general</vt:lpstr>
      <vt:lpstr>  008 Información General –continuación-</vt:lpstr>
      <vt:lpstr>Campo 033</vt:lpstr>
      <vt:lpstr>Campo 033</vt:lpstr>
      <vt:lpstr>Campo 040</vt:lpstr>
      <vt:lpstr>Campo 043</vt:lpstr>
      <vt:lpstr>Campo 044</vt:lpstr>
      <vt:lpstr>Campo 080</vt:lpstr>
      <vt:lpstr>Campo 245 Título y mención de responsabilidad </vt:lpstr>
      <vt:lpstr>Campo 246</vt:lpstr>
      <vt:lpstr>Campo 264</vt:lpstr>
      <vt:lpstr>Campo 300</vt:lpstr>
      <vt:lpstr>Campo 306</vt:lpstr>
      <vt:lpstr>Campos 5XX</vt:lpstr>
      <vt:lpstr>Campos 6XX</vt:lpstr>
      <vt:lpstr>Campo 650</vt:lpstr>
      <vt:lpstr>Campo 651</vt:lpstr>
      <vt:lpstr>Campo 655</vt:lpstr>
      <vt:lpstr>Campo 7XX</vt:lpstr>
      <vt:lpstr>Plantilla</vt:lpstr>
      <vt:lpstr>Plantilla –continuación-</vt:lpstr>
      <vt:lpstr>Ej. Registro migrado</vt:lpstr>
      <vt:lpstr>Ej. Registro modificado</vt:lpstr>
      <vt:lpstr>Ej. Registro modificado –continuación-</vt:lpstr>
      <vt:lpstr>Bibliografía consultada</vt:lpstr>
      <vt:lpstr>Presentación de PowerPoint</vt:lpstr>
      <vt:lpstr>         ¡Gracias por su atención! Consultas: audioteca@bn.gov.ar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Noticiario Panamericano</dc:title>
  <dc:creator>Eugenia Perez</dc:creator>
  <cp:lastModifiedBy>direccion</cp:lastModifiedBy>
  <cp:revision>48</cp:revision>
  <dcterms:created xsi:type="dcterms:W3CDTF">2019-09-21T17:43:26Z</dcterms:created>
  <dcterms:modified xsi:type="dcterms:W3CDTF">2019-10-02T17:16:10Z</dcterms:modified>
</cp:coreProperties>
</file>